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png" ContentType="image/png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ecoursesonline.iasri.res.in/mod/page/view.php?id=31881" TargetMode="External"/><Relationship Id="rId3" Type="http://schemas.openxmlformats.org/officeDocument/2006/relationships/hyperlink" Target="http://ecoursesonline.iasri.res.in/mod/page/view.php?id=31879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ecoursesonline.iasri.res.in/mod/page/view.php?id=31883" TargetMode="External"/><Relationship Id="rId3" Type="http://schemas.openxmlformats.org/officeDocument/2006/relationships/hyperlink" Target="http://ecoursesonline.iasri.res.in/mod/page/view.php?id=31881" TargetMode="External"/><Relationship Id="rId4" Type="http://schemas.openxmlformats.org/officeDocument/2006/relationships/hyperlink" Target="http://ecoursesonline.iasri.res.in/mod/page/view.php?id=31879" TargetMode="External"/><Relationship Id="rId5" Type="http://schemas.openxmlformats.org/officeDocument/2006/relationships/hyperlink" Target="http://ecoursesonline.iasri.res.in/mod/page/view.php?id=31997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bdc.ca/en/articles-tools/start-buy-business/start-business/6-areas-business-management" TargetMode="External"/><Relationship Id="rId3" Type="http://schemas.openxmlformats.org/officeDocument/2006/relationships/hyperlink" Target="https://www.bdc.ca/en/articles-tools/entrepreneurial-skills/be-effective-leader/7-key-leadership-skills-entrepreneurs" TargetMode="External"/><Relationship Id="rId4" Type="http://schemas.openxmlformats.org/officeDocument/2006/relationships/hyperlink" Target="https://www.bdc.ca/en/articles-tools/business-strategy-planning/innovate/what-is-innovation" TargetMode="External"/><Relationship Id="rId5" Type="http://schemas.openxmlformats.org/officeDocument/2006/relationships/hyperlink" Target="https://www.bdc.ca/en/articles-tools/entrepreneurial-skills/improve-networking/business-networking-tips-entrepreneurs" TargetMode="External"/><Relationship Id="rId6" Type="http://schemas.openxmlformats.org/officeDocument/2006/relationships/hyperlink" Target="https://www.bdc.ca/en/articles-tools/money-finance/manage-finances" TargetMode="External"/><Relationship Id="rId7" Type="http://schemas.openxmlformats.org/officeDocument/2006/relationships/hyperlink" Target="https://www.bdc.ca/en/articles-tools/marketing-sales-export" TargetMode="External"/><Relationship Id="rId8" Type="http://schemas.openxmlformats.org/officeDocument/2006/relationships/hyperlink" Target="https://www.bdc.ca/en/articles-tools/employees/manage" TargetMode="External"/><Relationship Id="rId9" Type="http://schemas.openxmlformats.org/officeDocument/2006/relationships/hyperlink" Target="https://www.bdc.ca/en/articles-tools/business-strategy-planning/define-strategy/strategic-planning-demystified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Ideas" TargetMode="External"/><Relationship Id="rId3" Type="http://schemas.openxmlformats.org/officeDocument/2006/relationships/hyperlink" Target="https://en.wikipedia.org/wiki/Goods" TargetMode="External"/><Relationship Id="rId4" Type="http://schemas.openxmlformats.org/officeDocument/2006/relationships/hyperlink" Target="https://en.wikipedia.org/wiki/Service_(economics)" TargetMode="External"/><Relationship Id="rId5" Type="http://schemas.openxmlformats.org/officeDocument/2006/relationships/hyperlink" Target="https://en.wikipedia.org/wiki/Product_(business)" TargetMode="External"/><Relationship Id="rId6" Type="http://schemas.openxmlformats.org/officeDocument/2006/relationships/hyperlink" Target="https://en.wikipedia.org/wiki/Technologies" TargetMode="External"/><Relationship Id="rId7" Type="http://schemas.openxmlformats.org/officeDocument/2006/relationships/hyperlink" Target="https://en.wikipedia.org/wiki/Art_work" TargetMode="External"/><Relationship Id="rId8" Type="http://schemas.openxmlformats.org/officeDocument/2006/relationships/hyperlink" Target="https://en.wikipedia.org/wiki/Business_model" TargetMode="External"/><Relationship Id="rId9" Type="http://schemas.openxmlformats.org/officeDocument/2006/relationships/hyperlink" Target="https://en.wikipedia.org/wiki/Market_(economics)" TargetMode="External"/><Relationship Id="rId10" Type="http://schemas.openxmlformats.org/officeDocument/2006/relationships/hyperlink" Target="https://en.wikipedia.org/wiki/Government" TargetMode="External"/><Relationship Id="rId11" Type="http://schemas.openxmlformats.org/officeDocument/2006/relationships/hyperlink" Target="https://en.wikipedia.org/wiki/Society" TargetMode="External"/><Relationship Id="rId12" Type="http://schemas.openxmlformats.org/officeDocument/2006/relationships/hyperlink" Target="https://digitalleadership.com/blog/value-creation/" TargetMode="External"/><Relationship Id="rId13" Type="http://schemas.openxmlformats.org/officeDocument/2006/relationships/hyperlink" Target="https://www.investopedia.com/terms/s/stakeholder.asp" TargetMode="External"/><Relationship Id="rId14" Type="http://schemas.openxmlformats.org/officeDocument/2006/relationships/hyperlink" Target="https://www.investopedia.com/terms/s/social-media.asp" TargetMode="Externa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smallbusiness.chron.com/examples-corporate-goals-10125.html" TargetMode="External"/><Relationship Id="rId3" Type="http://schemas.openxmlformats.org/officeDocument/2006/relationships/hyperlink" Target="https://chisellabs.com/glossary/what-is-prototype/" TargetMode="External"/><Relationship Id="rId4" Type="http://schemas.openxmlformats.org/officeDocument/2006/relationships/hyperlink" Target="https://chisellabs.com/glossary/what-is-ab-test/" TargetMode="External"/><Relationship Id="rId5" Type="http://schemas.openxmlformats.org/officeDocument/2006/relationships/image" Target="../media/image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digitalleadership.com/blog/how-to-identify-an-important-but-underserved-customer-need/" TargetMode="External"/><Relationship Id="rId3" Type="http://schemas.openxmlformats.org/officeDocument/2006/relationships/hyperlink" Target="https://digitalleadership.com/blog/design-thinking/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data.worldbank.org/indicator/IC.BUS.NREG?end=2018&amp;locations=IN&amp;start=2018&amp;view=map" TargetMode="External"/><Relationship Id="rId3" Type="http://schemas.openxmlformats.org/officeDocument/2006/relationships/hyperlink" Target="https://business.inquirer.net/191218/only-a-few-entrepreneurs-have-formal-business-plans-wells-fargogallup-survey" TargetMode="External"/><Relationship Id="rId4" Type="http://schemas.openxmlformats.org/officeDocument/2006/relationships/hyperlink" Target="https://www.simplilearn.com/strategies-for-upskilling-in-data-science-after-covid-19-pandemic-article" TargetMode="Externa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documents1.worldbank.org/curated/pt/717091562157862660/pdf/BIM-Module-1-Business-Incubation-Definitions-and-Principles.pdf?src_trk=em6703208da0d3b2.70974331719928099" TargetMode="Externa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ibef.org/industry/ecommerce.aspx" TargetMode="External"/><Relationship Id="rId3" Type="http://schemas.openxmlformats.org/officeDocument/2006/relationships/hyperlink" Target="https://www.indianweb2.com/2021/03/indian-healthtech-industry-to-grow-at.html#%3A~%3Atext%3DHomeHealthtech-%2CIndian%20HealthTech%20Industry%20to%20Grow%2C%25%20CAGR%20%2D%20IAMAI%2DPraxis%20Report%26text%3DIndian%20HealthTech%20industry%20is%20set%2Cof%20the%20total%20healthcare%20market" TargetMode="External"/><Relationship Id="rId4" Type="http://schemas.openxmlformats.org/officeDocument/2006/relationships/hyperlink" Target="https://www.financialexpress.com/industry/indias-fintech-industry-valuation-estimated-at-usd-150-160-bn-by-2025-report/2211960/#%3A~%3Atext%3DIndia%27s%20dynamic%20FinTech%20industry%20has%2Cthe%20last%205%20years%20alone.%26text%3DIndia%27s%20financial%20technology%20companies%20are%2C2025%2C%20according%20to%20a%20report" TargetMode="External"/><Relationship Id="rId5" Type="http://schemas.openxmlformats.org/officeDocument/2006/relationships/hyperlink" Target="https://economictimes.indiatimes.com/tech/technology/indian-edtech-industrys-market-size-to-reach-30-billion-in-10-years-report/articleshow/82295097.cms?from=mdr" TargetMode="External"/><Relationship Id="rId6" Type="http://schemas.openxmlformats.org/officeDocument/2006/relationships/hyperlink" Target="https://www.prnewswire.com/news-releases/travel-services-market-in-india-to-grow-by-usd-11-11-billion-during-2021-2025increasing-international-tourist-footfall-to-boost-growth-technavio-301249066.html#%3A~%3Atext%3DNEW%20YORK%2C%20March%2017%2C%202021%2Cchallenges%20market%20players%20can%20expect" TargetMode="External"/><Relationship Id="rId7" Type="http://schemas.openxmlformats.org/officeDocument/2006/relationships/hyperlink" Target="https://yourstory.com/2021/01/outlook-2021-expected-trends-indian-logistics-startups/amp#%3A~%3Atext%3DThe%20Indian%20logistics%20market%20is%2Cinvolve%20the%20adoption%20of%20technology" TargetMode="External"/><Relationship Id="rId8" Type="http://schemas.openxmlformats.org/officeDocument/2006/relationships/hyperlink" Target="https://economictimes.indiatimes.com/tech/startups/indian-startups-raised-7-8-billion-in-first-four-months-of-2021/articleshow/82889825.cms" TargetMode="External"/><Relationship Id="rId9" Type="http://schemas.openxmlformats.org/officeDocument/2006/relationships/hyperlink" Target="https://www.statista.com/statistics/255146/number-of-internet-users-in-india/#%3A~%3Atext%3DIn%202020%2C%20India%20had%20nearly%2Cfor%20the%20south%20Asian%20country" TargetMode="Externa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cedcommerce.com/blog/b2b-ecommerce-in-india-scopes-opportunities/" TargetMode="External"/><Relationship Id="rId3" Type="http://schemas.openxmlformats.org/officeDocument/2006/relationships/hyperlink" Target="https://cedcommerce.com/blog/build-website-like-flipkart-amazon-snapdeal/" TargetMode="External"/><Relationship Id="rId4" Type="http://schemas.openxmlformats.org/officeDocument/2006/relationships/hyperlink" Target="https://cedcommerce.com/blog/evolution-of-online-marketplace-platforms/" TargetMode="External"/><Relationship Id="rId5" Type="http://schemas.openxmlformats.org/officeDocument/2006/relationships/hyperlink" Target="https://mypetrolpump.com/" TargetMode="External"/><Relationship Id="rId6" Type="http://schemas.openxmlformats.org/officeDocument/2006/relationships/hyperlink" Target="https://cedcommerce.com/indian-multivendor-marketplace" TargetMode="Externa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cedcommerce.com/blog/mypetrolpump-indias-first-fuel-delivery-startup/" TargetMode="External"/><Relationship Id="rId3" Type="http://schemas.openxmlformats.org/officeDocument/2006/relationships/hyperlink" Target="https://www.ethnicsmart.com/" TargetMode="External"/><Relationship Id="rId4" Type="http://schemas.openxmlformats.org/officeDocument/2006/relationships/hyperlink" Target="https://cedcommerce.com/blog/the-success-story-of-ethnicsmarts-headless-magento-pwa/" TargetMode="External"/><Relationship Id="rId5" Type="http://schemas.openxmlformats.org/officeDocument/2006/relationships/hyperlink" Target="https://cedcommerce.com/indian-multivendor-marketplace" TargetMode="External"/><Relationship Id="rId6" Type="http://schemas.openxmlformats.org/officeDocument/2006/relationships/hyperlink" Target="https://cedcommerce.com/blog/how-to-create-online-marketplace/" TargetMode="External"/><Relationship Id="rId7" Type="http://schemas.openxmlformats.org/officeDocument/2006/relationships/hyperlink" Target="https://cedcommerce.com/" TargetMode="Externa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allengineeringschools.com/engineering-careers/computer-software-engineer/" TargetMode="Externa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6379"/>
            <a:ext cx="6237605" cy="9608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825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Entrepreneurship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&amp;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Incubation</a:t>
            </a:r>
            <a:endParaRPr sz="1600">
              <a:latin typeface="Arial"/>
              <a:cs typeface="Arial"/>
            </a:endParaRPr>
          </a:p>
          <a:p>
            <a:pPr algn="ctr" marR="8255">
              <a:lnSpc>
                <a:spcPct val="100000"/>
              </a:lnSpc>
              <a:spcBef>
                <a:spcPts val="1325"/>
              </a:spcBef>
            </a:pPr>
            <a:r>
              <a:rPr dirty="0" sz="1200" spc="-10" b="1">
                <a:latin typeface="Arial"/>
                <a:cs typeface="Arial"/>
              </a:rPr>
              <a:t>Unit-</a:t>
            </a:r>
            <a:r>
              <a:rPr dirty="0" sz="1200" spc="-50" b="1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  <a:p>
            <a:pPr algn="just" marL="12700" marR="18415" indent="456565">
              <a:lnSpc>
                <a:spcPct val="101400"/>
              </a:lnSpc>
              <a:spcBef>
                <a:spcPts val="720"/>
              </a:spcBef>
            </a:pPr>
            <a:r>
              <a:rPr dirty="0" sz="1200" spc="-10">
                <a:latin typeface="Arial MT"/>
                <a:cs typeface="Arial MT"/>
              </a:rPr>
              <a:t>Entrepreneurship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equips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mechanical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engineering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students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broader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perspective, </a:t>
            </a:r>
            <a:r>
              <a:rPr dirty="0" sz="1200">
                <a:latin typeface="Arial MT"/>
                <a:cs typeface="Arial MT"/>
              </a:rPr>
              <a:t>encouraging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beyond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conventional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roles.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fostering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innovation,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leadership,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adaptability,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robust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platform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engineers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significant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contributions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 spc="-10" b="1">
                <a:latin typeface="Arial"/>
                <a:cs typeface="Arial"/>
              </a:rPr>
              <a:t>technology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society</a:t>
            </a:r>
            <a:endParaRPr sz="1200">
              <a:latin typeface="Arial"/>
              <a:cs typeface="Arial"/>
            </a:endParaRPr>
          </a:p>
          <a:p>
            <a:pPr algn="just" marL="12700" marR="22225" indent="456565">
              <a:lnSpc>
                <a:spcPts val="1390"/>
              </a:lnSpc>
              <a:spcBef>
                <a:spcPts val="1300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-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ability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establish,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administer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succeed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along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entitled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profits.</a:t>
            </a:r>
            <a:endParaRPr sz="1200">
              <a:latin typeface="Arial MT"/>
              <a:cs typeface="Arial MT"/>
            </a:endParaRPr>
          </a:p>
          <a:p>
            <a:pPr algn="just" marL="12700" marR="19050" indent="456565">
              <a:lnSpc>
                <a:spcPts val="1380"/>
              </a:lnSpc>
              <a:spcBef>
                <a:spcPts val="1200"/>
              </a:spcBef>
            </a:pP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that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buy,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well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effort.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on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initiative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seen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visionary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 spc="-10">
                <a:latin typeface="Arial MT"/>
                <a:cs typeface="Arial MT"/>
              </a:rPr>
              <a:t>innovator.</a:t>
            </a:r>
            <a:endParaRPr sz="1200">
              <a:latin typeface="Arial MT"/>
              <a:cs typeface="Arial MT"/>
            </a:endParaRPr>
          </a:p>
          <a:p>
            <a:pPr algn="just" marL="12700" marR="5080" indent="456565">
              <a:lnSpc>
                <a:spcPct val="95900"/>
              </a:lnSpc>
              <a:spcBef>
                <a:spcPts val="1165"/>
              </a:spcBef>
            </a:pPr>
            <a:r>
              <a:rPr dirty="0" sz="1200">
                <a:latin typeface="Arial MT"/>
                <a:cs typeface="Arial MT"/>
              </a:rPr>
              <a:t>“Entrepreneurship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defined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systematic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innovation,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consists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purposeful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organized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search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changes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systematic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analysis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changes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might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innovation.”</a:t>
            </a:r>
            <a:endParaRPr sz="1200">
              <a:latin typeface="Arial MT"/>
              <a:cs typeface="Arial MT"/>
            </a:endParaRPr>
          </a:p>
          <a:p>
            <a:pPr algn="r" marR="66294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Peter</a:t>
            </a:r>
            <a:r>
              <a:rPr dirty="0" sz="1200" spc="8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Drucker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29209" indent="456565">
              <a:lnSpc>
                <a:spcPct val="101699"/>
              </a:lnSpc>
            </a:pP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As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an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entrepreneur,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you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will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feel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more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confident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less</a:t>
            </a:r>
            <a:r>
              <a:rPr dirty="0" sz="1200" spc="-3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stressed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with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right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skills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to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manage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your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Importance</a:t>
            </a:r>
            <a:r>
              <a:rPr dirty="0" sz="1200" spc="1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1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algn="just" marL="469265" marR="2222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Creation</a:t>
            </a:r>
            <a:r>
              <a:rPr dirty="0" sz="1200" spc="1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1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Employment-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generates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employment.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 spc="-10">
                <a:latin typeface="Arial MT"/>
                <a:cs typeface="Arial MT"/>
              </a:rPr>
              <a:t>entry-</a:t>
            </a:r>
            <a:r>
              <a:rPr dirty="0" sz="1200">
                <a:latin typeface="Arial MT"/>
                <a:cs typeface="Arial MT"/>
              </a:rPr>
              <a:t>level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required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gaining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experience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training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unskilled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workers.</a:t>
            </a:r>
            <a:endParaRPr sz="1200">
              <a:latin typeface="Arial MT"/>
              <a:cs typeface="Arial MT"/>
            </a:endParaRPr>
          </a:p>
          <a:p>
            <a:pPr algn="just" marL="469265" marR="18415" indent="-228600">
              <a:lnSpc>
                <a:spcPts val="1380"/>
              </a:lnSpc>
              <a:spcBef>
                <a:spcPts val="38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Innovation-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hub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ventures,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market,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goods,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etc.,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living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people.</a:t>
            </a:r>
            <a:endParaRPr sz="1200">
              <a:latin typeface="Arial MT"/>
              <a:cs typeface="Arial MT"/>
            </a:endParaRPr>
          </a:p>
          <a:p>
            <a:pPr algn="just" marL="469265" marR="19050" indent="-228600">
              <a:lnSpc>
                <a:spcPts val="1380"/>
              </a:lnSpc>
              <a:spcBef>
                <a:spcPts val="37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Impact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on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Society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Community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Development-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employment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diversified.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brings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promotes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facilities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like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higher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expenditure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education,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better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sanitation,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fewer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slums,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higher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level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homeownership.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Therefore,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assists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towards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stable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community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life.</a:t>
            </a:r>
            <a:endParaRPr sz="1200">
              <a:latin typeface="Arial MT"/>
              <a:cs typeface="Arial MT"/>
            </a:endParaRPr>
          </a:p>
          <a:p>
            <a:pPr algn="just" marL="469265" marR="21590" indent="-228600">
              <a:lnSpc>
                <a:spcPts val="1380"/>
              </a:lnSpc>
              <a:spcBef>
                <a:spcPts val="3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Increase</a:t>
            </a:r>
            <a:r>
              <a:rPr dirty="0" sz="1200" spc="19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Standard</a:t>
            </a:r>
            <a:r>
              <a:rPr dirty="0" sz="1200" spc="2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2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Living-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living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income.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living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means,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in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consumption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household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particular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period.</a:t>
            </a:r>
            <a:endParaRPr sz="1200">
              <a:latin typeface="Arial MT"/>
              <a:cs typeface="Arial MT"/>
            </a:endParaRPr>
          </a:p>
          <a:p>
            <a:pPr algn="just" marL="469265" marR="18415" indent="-228600">
              <a:lnSpc>
                <a:spcPts val="1380"/>
              </a:lnSpc>
              <a:spcBef>
                <a:spcPts val="37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Supports</a:t>
            </a:r>
            <a:r>
              <a:rPr dirty="0" sz="1200" spc="3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research</a:t>
            </a:r>
            <a:r>
              <a:rPr dirty="0" sz="1200" spc="3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3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development-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be </a:t>
            </a:r>
            <a:r>
              <a:rPr dirty="0" sz="1200" spc="-10">
                <a:latin typeface="Arial MT"/>
                <a:cs typeface="Arial MT"/>
              </a:rPr>
              <a:t>researched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tested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before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launching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Therefore,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also </a:t>
            </a:r>
            <a:r>
              <a:rPr dirty="0" sz="1200">
                <a:latin typeface="Arial MT"/>
                <a:cs typeface="Arial MT"/>
              </a:rPr>
              <a:t>dispenses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finance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institutions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universities.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promotes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general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construction,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 spc="-10">
                <a:latin typeface="Arial MT"/>
                <a:cs typeface="Arial MT"/>
              </a:rPr>
              <a:t>economy.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b="1">
                <a:latin typeface="Arial"/>
                <a:cs typeface="Arial"/>
              </a:rPr>
              <a:t>TYPES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ENTREPRENEURS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295"/>
              </a:lnSpc>
              <a:spcBef>
                <a:spcPts val="1200"/>
              </a:spcBef>
            </a:pPr>
            <a:r>
              <a:rPr dirty="0" sz="1100">
                <a:latin typeface="Arial MT"/>
                <a:cs typeface="Arial MT"/>
              </a:rPr>
              <a:t>TYPE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BUSINESS</a:t>
            </a:r>
            <a:endParaRPr sz="1100">
              <a:latin typeface="Arial MT"/>
              <a:cs typeface="Arial MT"/>
            </a:endParaRPr>
          </a:p>
          <a:p>
            <a:pPr marL="12700" marR="21590">
              <a:lnSpc>
                <a:spcPts val="1260"/>
              </a:lnSpc>
              <a:spcBef>
                <a:spcPts val="65"/>
              </a:spcBef>
            </a:pPr>
            <a:r>
              <a:rPr dirty="0" sz="1100" b="1">
                <a:latin typeface="Arial"/>
                <a:cs typeface="Arial"/>
              </a:rPr>
              <a:t>1)</a:t>
            </a:r>
            <a:r>
              <a:rPr dirty="0" sz="1100" spc="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Business</a:t>
            </a:r>
            <a:r>
              <a:rPr dirty="0" sz="1100" spc="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individual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discovers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idea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then </a:t>
            </a:r>
            <a:r>
              <a:rPr dirty="0" sz="1100">
                <a:latin typeface="Arial MT"/>
                <a:cs typeface="Arial MT"/>
              </a:rPr>
              <a:t>builds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give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birth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idea.</a:t>
            </a:r>
            <a:endParaRPr sz="1100">
              <a:latin typeface="Arial MT"/>
              <a:cs typeface="Arial MT"/>
            </a:endParaRPr>
          </a:p>
          <a:p>
            <a:pPr marL="12700" marR="20320">
              <a:lnSpc>
                <a:spcPts val="1260"/>
              </a:lnSpc>
              <a:spcBef>
                <a:spcPts val="15"/>
              </a:spcBef>
            </a:pPr>
            <a:r>
              <a:rPr dirty="0" sz="1100" b="1">
                <a:latin typeface="Arial"/>
                <a:cs typeface="Arial"/>
              </a:rPr>
              <a:t>2).Trading</a:t>
            </a:r>
            <a:r>
              <a:rPr dirty="0" sz="1100" spc="1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1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1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1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undertakes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trading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activity</a:t>
            </a:r>
            <a:r>
              <a:rPr dirty="0" sz="1100" spc="1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i.e;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buying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selling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manufactured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goods.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30"/>
              </a:lnSpc>
            </a:pPr>
            <a:r>
              <a:rPr dirty="0" sz="1100" b="1">
                <a:latin typeface="Arial"/>
                <a:cs typeface="Arial"/>
              </a:rPr>
              <a:t>3)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Industrial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undertakes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manufacturing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activities.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223000" cy="95853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8255" indent="165100">
              <a:lnSpc>
                <a:spcPts val="1260"/>
              </a:lnSpc>
              <a:spcBef>
                <a:spcPts val="195"/>
              </a:spcBef>
              <a:buAutoNum type="arabicParenR" startAt="4"/>
              <a:tabLst>
                <a:tab pos="177800" algn="l"/>
              </a:tabLst>
            </a:pPr>
            <a:r>
              <a:rPr dirty="0" sz="1100" b="1">
                <a:latin typeface="Arial"/>
                <a:cs typeface="Arial"/>
              </a:rPr>
              <a:t>Corporate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person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demonstrates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innovative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skill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organizing</a:t>
            </a:r>
            <a:r>
              <a:rPr dirty="0" sz="1100" spc="-25">
                <a:latin typeface="Arial MT"/>
                <a:cs typeface="Arial MT"/>
              </a:rPr>
              <a:t> and </a:t>
            </a:r>
            <a:r>
              <a:rPr dirty="0" sz="1100">
                <a:latin typeface="Arial MT"/>
                <a:cs typeface="Arial MT"/>
              </a:rPr>
              <a:t>managing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corporate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undertaking.</a:t>
            </a:r>
            <a:endParaRPr sz="1100">
              <a:latin typeface="Arial MT"/>
              <a:cs typeface="Arial MT"/>
            </a:endParaRPr>
          </a:p>
          <a:p>
            <a:pPr marL="182880" indent="-170180">
              <a:lnSpc>
                <a:spcPts val="1205"/>
              </a:lnSpc>
              <a:buFont typeface="Arial MT"/>
              <a:buAutoNum type="arabicParenR" startAt="4"/>
              <a:tabLst>
                <a:tab pos="182880" algn="l"/>
              </a:tabLst>
            </a:pPr>
            <a:r>
              <a:rPr dirty="0" sz="1100" b="1">
                <a:latin typeface="Arial"/>
                <a:cs typeface="Arial"/>
              </a:rPr>
              <a:t>Agricultural</a:t>
            </a:r>
            <a:r>
              <a:rPr dirty="0" sz="1100" spc="8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undertake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agricultural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activities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such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raising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95"/>
              </a:lnSpc>
            </a:pP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crops,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fertilizers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other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inputs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agriculture.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(agripreneurs).</a:t>
            </a:r>
            <a:endParaRPr sz="1100">
              <a:latin typeface="Arial MT"/>
              <a:cs typeface="Arial MT"/>
            </a:endParaRPr>
          </a:p>
          <a:p>
            <a:pPr marL="52069">
              <a:lnSpc>
                <a:spcPts val="1290"/>
              </a:lnSpc>
              <a:spcBef>
                <a:spcPts val="1215"/>
              </a:spcBef>
            </a:pPr>
            <a:r>
              <a:rPr dirty="0" sz="1100">
                <a:latin typeface="Arial MT"/>
                <a:cs typeface="Arial MT"/>
              </a:rPr>
              <a:t>USE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TECHNOLOGY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5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  <a:p>
            <a:pPr algn="just" lvl="1" marL="12700" marR="6350" indent="182245">
              <a:lnSpc>
                <a:spcPct val="95900"/>
              </a:lnSpc>
              <a:spcBef>
                <a:spcPts val="25"/>
              </a:spcBef>
              <a:buAutoNum type="arabicParenR"/>
              <a:tabLst>
                <a:tab pos="194945" algn="l"/>
              </a:tabLst>
            </a:pPr>
            <a:r>
              <a:rPr dirty="0" sz="1100" b="1">
                <a:latin typeface="Arial"/>
                <a:cs typeface="Arial"/>
              </a:rPr>
              <a:t>Technical</a:t>
            </a:r>
            <a:r>
              <a:rPr dirty="0" sz="1100" spc="1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extremely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task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oriented.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craftsman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type.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They </a:t>
            </a:r>
            <a:r>
              <a:rPr dirty="0" sz="1100">
                <a:latin typeface="Arial MT"/>
                <a:cs typeface="Arial MT"/>
              </a:rPr>
              <a:t>develop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improved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quality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goods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because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craftmanship.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concentrate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more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on </a:t>
            </a:r>
            <a:r>
              <a:rPr dirty="0" sz="1100">
                <a:latin typeface="Arial MT"/>
                <a:cs typeface="Arial MT"/>
              </a:rPr>
              <a:t>production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marketing</a:t>
            </a:r>
            <a:endParaRPr sz="1100">
              <a:latin typeface="Arial MT"/>
              <a:cs typeface="Arial MT"/>
            </a:endParaRPr>
          </a:p>
          <a:p>
            <a:pPr algn="just" lvl="1" marL="175895" indent="-163195">
              <a:lnSpc>
                <a:spcPts val="1235"/>
              </a:lnSpc>
              <a:buAutoNum type="arabicParenR"/>
              <a:tabLst>
                <a:tab pos="175895" algn="l"/>
              </a:tabLst>
            </a:pPr>
            <a:r>
              <a:rPr dirty="0" sz="1100" spc="-10" b="1">
                <a:latin typeface="Arial"/>
                <a:cs typeface="Arial"/>
              </a:rPr>
              <a:t>Non-Technical</a:t>
            </a:r>
            <a:r>
              <a:rPr dirty="0" sz="1100" spc="-4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These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concerned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technical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aspects</a:t>
            </a:r>
            <a:endParaRPr sz="1100">
              <a:latin typeface="Arial MT"/>
              <a:cs typeface="Arial MT"/>
            </a:endParaRPr>
          </a:p>
          <a:p>
            <a:pPr algn="just" marL="12700" marR="7620">
              <a:lnSpc>
                <a:spcPts val="1260"/>
              </a:lnSpc>
              <a:spcBef>
                <a:spcPts val="65"/>
              </a:spcBef>
            </a:pP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2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product.</a:t>
            </a:r>
            <a:r>
              <a:rPr dirty="0" sz="1100" spc="2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2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develop</a:t>
            </a:r>
            <a:r>
              <a:rPr dirty="0" sz="1100" spc="2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marketing</a:t>
            </a:r>
            <a:r>
              <a:rPr dirty="0" sz="1100" spc="2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techniques</a:t>
            </a:r>
            <a:r>
              <a:rPr dirty="0" sz="1100" spc="2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2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distribution</a:t>
            </a:r>
            <a:r>
              <a:rPr dirty="0" sz="1100" spc="2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strategies</a:t>
            </a:r>
            <a:r>
              <a:rPr dirty="0" sz="1100" spc="2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2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promote</a:t>
            </a:r>
            <a:r>
              <a:rPr dirty="0" sz="1100" spc="2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their </a:t>
            </a:r>
            <a:r>
              <a:rPr dirty="0" sz="1100">
                <a:latin typeface="Arial MT"/>
                <a:cs typeface="Arial MT"/>
              </a:rPr>
              <a:t>business.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Thus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concentrate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more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marketing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aspects.</a:t>
            </a:r>
            <a:endParaRPr sz="1100">
              <a:latin typeface="Arial MT"/>
              <a:cs typeface="Arial MT"/>
            </a:endParaRPr>
          </a:p>
          <a:p>
            <a:pPr algn="just" lvl="1" marL="179070" indent="-166370">
              <a:lnSpc>
                <a:spcPts val="1205"/>
              </a:lnSpc>
              <a:buAutoNum type="arabicParenR" startAt="3"/>
              <a:tabLst>
                <a:tab pos="179070" algn="l"/>
              </a:tabLst>
            </a:pPr>
            <a:r>
              <a:rPr dirty="0" sz="1100" b="1">
                <a:latin typeface="Arial"/>
                <a:cs typeface="Arial"/>
              </a:rPr>
              <a:t>Professional Entrepreneur</a:t>
            </a:r>
            <a:r>
              <a:rPr dirty="0" sz="1100">
                <a:latin typeface="Arial MT"/>
                <a:cs typeface="Arial MT"/>
              </a:rPr>
              <a:t>: 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 who starts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 unit but does not </a:t>
            </a:r>
            <a:r>
              <a:rPr dirty="0" sz="1100" spc="-10">
                <a:latin typeface="Arial MT"/>
                <a:cs typeface="Arial MT"/>
              </a:rPr>
              <a:t>carry</a:t>
            </a: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ts val="1295"/>
              </a:lnSpc>
            </a:pP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period.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running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another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venture.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90"/>
              </a:lnSpc>
              <a:spcBef>
                <a:spcPts val="1215"/>
              </a:spcBef>
            </a:pPr>
            <a:r>
              <a:rPr dirty="0" sz="1100" spc="-20">
                <a:latin typeface="Arial MT"/>
                <a:cs typeface="Arial MT"/>
              </a:rPr>
              <a:t>MOTIVATION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5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  <a:p>
            <a:pPr algn="just" lvl="2" marL="12700" marR="5080" indent="166370">
              <a:lnSpc>
                <a:spcPct val="95900"/>
              </a:lnSpc>
              <a:spcBef>
                <a:spcPts val="20"/>
              </a:spcBef>
              <a:buAutoNum type="arabicParenR"/>
              <a:tabLst>
                <a:tab pos="179070" algn="l"/>
              </a:tabLst>
            </a:pPr>
            <a:r>
              <a:rPr dirty="0" sz="1100" b="1">
                <a:latin typeface="Arial"/>
                <a:cs typeface="Arial"/>
              </a:rPr>
              <a:t>Pure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believe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own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performance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while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undertaking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activities.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ventures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personal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satisfaction,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status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ego.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guided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by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motive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profit.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example,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Dhirubhai</a:t>
            </a:r>
            <a:r>
              <a:rPr dirty="0" sz="1100" spc="-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Ambani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Reliance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Group.</a:t>
            </a:r>
            <a:endParaRPr sz="1100">
              <a:latin typeface="Arial MT"/>
              <a:cs typeface="Arial MT"/>
            </a:endParaRPr>
          </a:p>
          <a:p>
            <a:pPr algn="just" lvl="2" marL="184785" indent="-172085">
              <a:lnSpc>
                <a:spcPts val="1240"/>
              </a:lnSpc>
              <a:buAutoNum type="arabicParenR"/>
              <a:tabLst>
                <a:tab pos="184785" algn="l"/>
              </a:tabLst>
            </a:pPr>
            <a:r>
              <a:rPr dirty="0" sz="1100" b="1">
                <a:latin typeface="Arial"/>
                <a:cs typeface="Arial"/>
              </a:rPr>
              <a:t>Induced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induced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take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up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entrepreneurial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activity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view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avail</a:t>
            </a:r>
            <a:endParaRPr sz="1100">
              <a:latin typeface="Arial MT"/>
              <a:cs typeface="Arial MT"/>
            </a:endParaRPr>
          </a:p>
          <a:p>
            <a:pPr algn="just" marL="12700" marR="8255">
              <a:lnSpc>
                <a:spcPts val="1260"/>
              </a:lnSpc>
              <a:spcBef>
                <a:spcPts val="70"/>
              </a:spcBef>
            </a:pPr>
            <a:r>
              <a:rPr dirty="0" sz="1100">
                <a:latin typeface="Arial MT"/>
                <a:cs typeface="Arial MT"/>
              </a:rPr>
              <a:t>some</a:t>
            </a:r>
            <a:r>
              <a:rPr dirty="0" sz="1100" spc="2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benefits</a:t>
            </a:r>
            <a:r>
              <a:rPr dirty="0" sz="1100" spc="25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2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government.</a:t>
            </a:r>
            <a:r>
              <a:rPr dirty="0" sz="1100" spc="2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These</a:t>
            </a:r>
            <a:r>
              <a:rPr dirty="0" sz="1100" spc="2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benefits</a:t>
            </a:r>
            <a:r>
              <a:rPr dirty="0" sz="1100" spc="2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2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2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5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</a:t>
            </a:r>
            <a:r>
              <a:rPr dirty="0" sz="1100" spc="25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assistance,</a:t>
            </a:r>
            <a:r>
              <a:rPr dirty="0" sz="1100" spc="254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incentives, </a:t>
            </a:r>
            <a:r>
              <a:rPr dirty="0" sz="1100">
                <a:latin typeface="Arial MT"/>
                <a:cs typeface="Arial MT"/>
              </a:rPr>
              <a:t>subsidies,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concessions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infrastructures.</a:t>
            </a:r>
            <a:endParaRPr sz="1100">
              <a:latin typeface="Arial MT"/>
              <a:cs typeface="Arial MT"/>
            </a:endParaRPr>
          </a:p>
          <a:p>
            <a:pPr algn="just" lvl="2" marL="182245" indent="-169545">
              <a:lnSpc>
                <a:spcPts val="1205"/>
              </a:lnSpc>
              <a:buAutoNum type="arabicParenR" startAt="3"/>
              <a:tabLst>
                <a:tab pos="182245" algn="l"/>
              </a:tabLst>
            </a:pPr>
            <a:r>
              <a:rPr dirty="0" sz="1100" b="1">
                <a:latin typeface="Arial"/>
                <a:cs typeface="Arial"/>
              </a:rPr>
              <a:t>Motivated</a:t>
            </a:r>
            <a:r>
              <a:rPr dirty="0" sz="1100" spc="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These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motivated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desire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make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use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their</a:t>
            </a: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ts val="1265"/>
              </a:lnSpc>
            </a:pPr>
            <a:r>
              <a:rPr dirty="0" sz="1100">
                <a:latin typeface="Arial MT"/>
                <a:cs typeface="Arial MT"/>
              </a:rPr>
              <a:t>technical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10">
                <a:latin typeface="Arial MT"/>
                <a:cs typeface="Arial MT"/>
              </a:rPr>
              <a:t> professional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expertise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skills.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motivated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desire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self-fulfilment.</a:t>
            </a:r>
            <a:endParaRPr sz="1100">
              <a:latin typeface="Arial MT"/>
              <a:cs typeface="Arial MT"/>
            </a:endParaRPr>
          </a:p>
          <a:p>
            <a:pPr algn="just" lvl="2" marL="12700" marR="5080" indent="191135">
              <a:lnSpc>
                <a:spcPts val="1270"/>
              </a:lnSpc>
              <a:spcBef>
                <a:spcPts val="55"/>
              </a:spcBef>
              <a:buFont typeface="Arial MT"/>
              <a:buAutoNum type="arabicParenR" startAt="4"/>
              <a:tabLst>
                <a:tab pos="203835" algn="l"/>
              </a:tabLst>
            </a:pPr>
            <a:r>
              <a:rPr dirty="0" sz="1100" b="1">
                <a:latin typeface="Arial"/>
                <a:cs typeface="Arial"/>
              </a:rPr>
              <a:t>Spontaneous</a:t>
            </a:r>
            <a:r>
              <a:rPr dirty="0" sz="1100" spc="19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1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motivated</a:t>
            </a:r>
            <a:r>
              <a:rPr dirty="0" sz="1100" spc="1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desire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self-employment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achieve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prove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excellence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performance.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natural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entrepreneurs.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90"/>
              </a:lnSpc>
              <a:spcBef>
                <a:spcPts val="1180"/>
              </a:spcBef>
            </a:pPr>
            <a:r>
              <a:rPr dirty="0" sz="1100" spc="-20">
                <a:latin typeface="Arial MT"/>
                <a:cs typeface="Arial MT"/>
              </a:rPr>
              <a:t>STAGES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DEVELOPMENT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5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  <a:p>
            <a:pPr lvl="3" marL="12700" marR="6350" indent="182245">
              <a:lnSpc>
                <a:spcPts val="1260"/>
              </a:lnSpc>
              <a:spcBef>
                <a:spcPts val="60"/>
              </a:spcBef>
              <a:buAutoNum type="arabicParenR"/>
              <a:tabLst>
                <a:tab pos="194945" algn="l"/>
              </a:tabLst>
            </a:pPr>
            <a:r>
              <a:rPr dirty="0" sz="1100" b="1">
                <a:latin typeface="Arial"/>
                <a:cs typeface="Arial"/>
              </a:rPr>
              <a:t>First</a:t>
            </a:r>
            <a:r>
              <a:rPr dirty="0" sz="1100" spc="1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Generation</a:t>
            </a:r>
            <a:r>
              <a:rPr dirty="0" sz="1100" spc="1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industrial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unit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means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own </a:t>
            </a:r>
            <a:r>
              <a:rPr dirty="0" sz="1100">
                <a:latin typeface="Arial MT"/>
                <a:cs typeface="Arial MT"/>
              </a:rPr>
              <a:t>innovative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ideas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skills.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essentially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innovator.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also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called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entrepreneur.</a:t>
            </a:r>
            <a:endParaRPr sz="1100">
              <a:latin typeface="Arial MT"/>
              <a:cs typeface="Arial MT"/>
            </a:endParaRPr>
          </a:p>
          <a:p>
            <a:pPr lvl="3" marL="12700" marR="7620" indent="185420">
              <a:lnSpc>
                <a:spcPts val="1260"/>
              </a:lnSpc>
              <a:spcBef>
                <a:spcPts val="15"/>
              </a:spcBef>
              <a:buAutoNum type="arabicParenR"/>
              <a:tabLst>
                <a:tab pos="198120" algn="l"/>
              </a:tabLst>
            </a:pPr>
            <a:r>
              <a:rPr dirty="0" sz="1100" b="1">
                <a:latin typeface="Arial"/>
                <a:cs typeface="Arial"/>
              </a:rPr>
              <a:t>Modern</a:t>
            </a:r>
            <a:r>
              <a:rPr dirty="0" sz="1100" spc="15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undertakes</a:t>
            </a:r>
            <a:r>
              <a:rPr dirty="0" sz="1100" spc="1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those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ventures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which</a:t>
            </a:r>
            <a:r>
              <a:rPr dirty="0" sz="1100" spc="1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suit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modern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needs.</a:t>
            </a:r>
            <a:endParaRPr sz="1100">
              <a:latin typeface="Arial MT"/>
              <a:cs typeface="Arial MT"/>
            </a:endParaRPr>
          </a:p>
          <a:p>
            <a:pPr lvl="3" marL="12700" marR="7620" indent="165735">
              <a:lnSpc>
                <a:spcPts val="1260"/>
              </a:lnSpc>
              <a:spcBef>
                <a:spcPts val="10"/>
              </a:spcBef>
              <a:buFont typeface="Arial MT"/>
              <a:buAutoNum type="arabicParenR"/>
              <a:tabLst>
                <a:tab pos="178435" algn="l"/>
              </a:tabLst>
            </a:pPr>
            <a:r>
              <a:rPr dirty="0" sz="1100" b="1">
                <a:latin typeface="Arial"/>
                <a:cs typeface="Arial"/>
              </a:rPr>
              <a:t>Classical 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 is one who develops a self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supporting venture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 satisfaction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of </a:t>
            </a:r>
            <a:r>
              <a:rPr dirty="0" sz="1100" spc="-10">
                <a:latin typeface="Arial MT"/>
                <a:cs typeface="Arial MT"/>
              </a:rPr>
              <a:t>customers’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needs.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stereo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type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traditional</a:t>
            </a:r>
            <a:r>
              <a:rPr dirty="0" sz="1100" spc="-10">
                <a:latin typeface="Arial MT"/>
                <a:cs typeface="Arial MT"/>
              </a:rPr>
              <a:t> entrepreneur.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90"/>
              </a:lnSpc>
              <a:spcBef>
                <a:spcPts val="1185"/>
              </a:spcBef>
            </a:pPr>
            <a:r>
              <a:rPr dirty="0" sz="1100" spc="-20">
                <a:latin typeface="Arial MT"/>
                <a:cs typeface="Arial MT"/>
              </a:rPr>
              <a:t>ENTREPRENEURIAL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ACTIVITY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 spc="-5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  <a:p>
            <a:pPr algn="just" lvl="4" marL="175895" indent="-163195">
              <a:lnSpc>
                <a:spcPts val="1265"/>
              </a:lnSpc>
              <a:buAutoNum type="arabicParenR"/>
              <a:tabLst>
                <a:tab pos="175895" algn="l"/>
              </a:tabLst>
            </a:pPr>
            <a:r>
              <a:rPr dirty="0" sz="1100" spc="-10" b="1">
                <a:latin typeface="Arial"/>
                <a:cs typeface="Arial"/>
              </a:rPr>
              <a:t>Novice</a:t>
            </a:r>
            <a:r>
              <a:rPr dirty="0" sz="1100" spc="-10">
                <a:latin typeface="Arial MT"/>
                <a:cs typeface="Arial MT"/>
              </a:rPr>
              <a:t>: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novice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someone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his/her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first </a:t>
            </a:r>
            <a:r>
              <a:rPr dirty="0" sz="1100" spc="-10">
                <a:latin typeface="Arial MT"/>
                <a:cs typeface="Arial MT"/>
              </a:rPr>
              <a:t>entrepreneurial venture.</a:t>
            </a:r>
            <a:endParaRPr sz="1100">
              <a:latin typeface="Arial MT"/>
              <a:cs typeface="Arial MT"/>
            </a:endParaRPr>
          </a:p>
          <a:p>
            <a:pPr algn="just" lvl="4" marL="12700" marR="5715" indent="172085">
              <a:lnSpc>
                <a:spcPts val="1260"/>
              </a:lnSpc>
              <a:spcBef>
                <a:spcPts val="65"/>
              </a:spcBef>
              <a:buFont typeface="Arial MT"/>
              <a:buAutoNum type="arabicParenR"/>
              <a:tabLst>
                <a:tab pos="184785" algn="l"/>
              </a:tabLst>
            </a:pPr>
            <a:r>
              <a:rPr dirty="0" sz="1100" b="1">
                <a:latin typeface="Arial"/>
                <a:cs typeface="Arial"/>
              </a:rPr>
              <a:t>Serial</a:t>
            </a:r>
            <a:r>
              <a:rPr dirty="0" sz="1100" spc="4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Entrepreneur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serial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someone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devoted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venture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time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ultimately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many.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repeatedly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businesses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grows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sustainable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size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then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off.</a:t>
            </a:r>
            <a:endParaRPr sz="1100">
              <a:latin typeface="Arial MT"/>
              <a:cs typeface="Arial MT"/>
            </a:endParaRPr>
          </a:p>
          <a:p>
            <a:pPr algn="just" lvl="4" marL="12700" marR="6350" indent="167640">
              <a:lnSpc>
                <a:spcPts val="1260"/>
              </a:lnSpc>
              <a:spcBef>
                <a:spcPts val="15"/>
              </a:spcBef>
              <a:buAutoNum type="arabicParenR"/>
              <a:tabLst>
                <a:tab pos="180340" algn="l"/>
              </a:tabLst>
            </a:pPr>
            <a:r>
              <a:rPr dirty="0" sz="1100" b="1">
                <a:latin typeface="Arial"/>
                <a:cs typeface="Arial"/>
              </a:rPr>
              <a:t>Portfolio</a:t>
            </a:r>
            <a:r>
              <a:rPr dirty="0" sz="1100" spc="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Entrepreneurs</a:t>
            </a:r>
            <a:r>
              <a:rPr dirty="0" sz="1100" spc="-10">
                <a:latin typeface="Arial MT"/>
                <a:cs typeface="Arial MT"/>
              </a:rPr>
              <a:t>: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portfolio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starts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runs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number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businesses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same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time.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strategy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spreading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risk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simultaneously</a:t>
            </a: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ts val="1240"/>
              </a:lnSpc>
            </a:pPr>
            <a:r>
              <a:rPr dirty="0" sz="1100">
                <a:latin typeface="Arial MT"/>
                <a:cs typeface="Arial MT"/>
              </a:rPr>
              <a:t>excited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variety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opportunities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Types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dirty="0" u="sng" sz="1200" spc="-3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Entrepreneurship:</a:t>
            </a:r>
            <a:endParaRPr sz="1200">
              <a:latin typeface="Arial"/>
              <a:cs typeface="Arial"/>
            </a:endParaRPr>
          </a:p>
          <a:p>
            <a:pPr lvl="5" marL="926465" indent="-228600">
              <a:lnSpc>
                <a:spcPct val="100000"/>
              </a:lnSpc>
              <a:spcBef>
                <a:spcPts val="1140"/>
              </a:spcBef>
              <a:buAutoNum type="arabicPeriod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Small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11430" indent="170180">
              <a:lnSpc>
                <a:spcPts val="159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hairdresser,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grocery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store,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travel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agent,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consultant,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carpenter, </a:t>
            </a:r>
            <a:r>
              <a:rPr dirty="0" sz="1200">
                <a:latin typeface="Arial MT"/>
                <a:cs typeface="Arial MT"/>
              </a:rPr>
              <a:t>plumber,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electrician,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etc.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run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hire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family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ts val="158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members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local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employee.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would be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able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 family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they </a:t>
            </a:r>
            <a:r>
              <a:rPr dirty="0" sz="1200">
                <a:latin typeface="Arial MT"/>
                <a:cs typeface="Arial MT"/>
              </a:rPr>
              <a:t>fund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small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loans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loans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friends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family.</a:t>
            </a:r>
            <a:endParaRPr sz="1200">
              <a:latin typeface="Arial MT"/>
              <a:cs typeface="Arial MT"/>
            </a:endParaRPr>
          </a:p>
          <a:p>
            <a:pPr lvl="5" marL="926465" indent="-228600">
              <a:lnSpc>
                <a:spcPct val="100000"/>
              </a:lnSpc>
              <a:spcBef>
                <a:spcPts val="75"/>
              </a:spcBef>
              <a:buAutoNum type="arabicPeriod" startAt="2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Scalable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indent="21336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start-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knowing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vision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100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world.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 attract investors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 and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 people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 the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box.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 spc="-10">
                <a:latin typeface="Arial MT"/>
                <a:cs typeface="Arial MT"/>
              </a:rPr>
              <a:t>research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scalable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experimental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models,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hire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best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brightest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employees.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633476"/>
            <a:ext cx="6223635" cy="93383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969644" indent="-271780">
              <a:lnSpc>
                <a:spcPct val="100000"/>
              </a:lnSpc>
              <a:spcBef>
                <a:spcPts val="240"/>
              </a:spcBef>
              <a:buAutoNum type="arabicPeriod" startAt="3"/>
              <a:tabLst>
                <a:tab pos="969644" algn="l"/>
              </a:tabLst>
            </a:pPr>
            <a:r>
              <a:rPr dirty="0" sz="1200" b="1">
                <a:latin typeface="Arial"/>
                <a:cs typeface="Arial"/>
              </a:rPr>
              <a:t>Large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Company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6985" indent="382270">
              <a:lnSpc>
                <a:spcPts val="1590"/>
              </a:lnSpc>
              <a:spcBef>
                <a:spcPts val="75"/>
              </a:spcBef>
            </a:pP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huge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defined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life-</a:t>
            </a:r>
            <a:r>
              <a:rPr dirty="0" sz="1200">
                <a:latin typeface="Arial MT"/>
                <a:cs typeface="Arial MT"/>
              </a:rPr>
              <a:t>cycle.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sustain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revolve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around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main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products.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58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change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 preferences, new competition,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etc.,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pressure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 </a:t>
            </a:r>
            <a:r>
              <a:rPr dirty="0" sz="1200" spc="-10">
                <a:latin typeface="Arial MT"/>
                <a:cs typeface="Arial MT"/>
              </a:rPr>
              <a:t>large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 spc="-10">
                <a:latin typeface="Arial MT"/>
                <a:cs typeface="Arial MT"/>
              </a:rPr>
              <a:t>market.</a:t>
            </a:r>
            <a:endParaRPr sz="1200">
              <a:latin typeface="Arial MT"/>
              <a:cs typeface="Arial MT"/>
            </a:endParaRPr>
          </a:p>
          <a:p>
            <a:pPr marL="926465" indent="-228600">
              <a:lnSpc>
                <a:spcPct val="100000"/>
              </a:lnSpc>
              <a:spcBef>
                <a:spcPts val="75"/>
              </a:spcBef>
              <a:buAutoNum type="arabicPeriod" startAt="4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Social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9525" indent="382270">
              <a:lnSpc>
                <a:spcPct val="1100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type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focuses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producing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resolve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problems.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-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motto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any </a:t>
            </a:r>
            <a:r>
              <a:rPr dirty="0" sz="1200" spc="-10">
                <a:latin typeface="Arial MT"/>
                <a:cs typeface="Arial MT"/>
              </a:rPr>
              <a:t>profits.</a:t>
            </a:r>
            <a:endParaRPr sz="1200">
              <a:latin typeface="Arial MT"/>
              <a:cs typeface="Arial MT"/>
            </a:endParaRPr>
          </a:p>
          <a:p>
            <a:pPr marL="926465" indent="-228600">
              <a:lnSpc>
                <a:spcPct val="100000"/>
              </a:lnSpc>
              <a:spcBef>
                <a:spcPts val="145"/>
              </a:spcBef>
              <a:buAutoNum type="arabicPeriod" startAt="5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Environmental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10160" indent="339725">
              <a:lnSpc>
                <a:spcPct val="1100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ecopreneurship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green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concern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primary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businesses.</a:t>
            </a:r>
            <a:endParaRPr sz="1200">
              <a:latin typeface="Arial MT"/>
              <a:cs typeface="Arial MT"/>
            </a:endParaRPr>
          </a:p>
          <a:p>
            <a:pPr marL="978535" indent="-295910">
              <a:lnSpc>
                <a:spcPct val="100000"/>
              </a:lnSpc>
              <a:spcBef>
                <a:spcPts val="140"/>
              </a:spcBef>
              <a:buFont typeface="Arial MT"/>
              <a:buAutoNum type="arabicPeriod" startAt="6"/>
              <a:tabLst>
                <a:tab pos="978535" algn="l"/>
              </a:tabLst>
            </a:pPr>
            <a:r>
              <a:rPr dirty="0" sz="1200" spc="-10" b="1">
                <a:latin typeface="Arial"/>
                <a:cs typeface="Arial"/>
              </a:rPr>
              <a:t>Technopreneurship-</a:t>
            </a:r>
            <a:endParaRPr sz="1200">
              <a:latin typeface="Arial"/>
              <a:cs typeface="Arial"/>
            </a:endParaRPr>
          </a:p>
          <a:p>
            <a:pPr algn="just" marL="12700" indent="456565">
              <a:lnSpc>
                <a:spcPct val="100000"/>
              </a:lnSpc>
              <a:spcBef>
                <a:spcPts val="150"/>
              </a:spcBef>
            </a:pPr>
            <a:r>
              <a:rPr dirty="0" sz="1200">
                <a:latin typeface="Arial MT"/>
                <a:cs typeface="Arial MT"/>
              </a:rPr>
              <a:t>Technopreneurship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 what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uniting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entrepreneurship. It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100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technopreneur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merges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talent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technical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prowess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 thrives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intensive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use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technology.</a:t>
            </a:r>
            <a:endParaRPr sz="1200">
              <a:latin typeface="Arial MT"/>
              <a:cs typeface="Arial MT"/>
            </a:endParaRPr>
          </a:p>
          <a:p>
            <a:pPr marL="926465" indent="-228600">
              <a:lnSpc>
                <a:spcPct val="100000"/>
              </a:lnSpc>
              <a:spcBef>
                <a:spcPts val="145"/>
              </a:spcBef>
              <a:buAutoNum type="arabicPeriod" startAt="6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Hustler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5080" indent="424815">
              <a:lnSpc>
                <a:spcPct val="1100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hustler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self-starter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motivated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aspirations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succeed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entrepreneurship. Such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 work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hard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 grow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10">
                <a:latin typeface="Arial MT"/>
                <a:cs typeface="Arial MT"/>
              </a:rPr>
              <a:t> business. </a:t>
            </a:r>
            <a:r>
              <a:rPr dirty="0" sz="1200">
                <a:latin typeface="Arial MT"/>
                <a:cs typeface="Arial MT"/>
              </a:rPr>
              <a:t>Instead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money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goals,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put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best </a:t>
            </a:r>
            <a:r>
              <a:rPr dirty="0" sz="1200" spc="-10">
                <a:latin typeface="Arial MT"/>
                <a:cs typeface="Arial MT"/>
              </a:rPr>
              <a:t>efforts.</a:t>
            </a:r>
            <a:endParaRPr sz="1200">
              <a:latin typeface="Arial MT"/>
              <a:cs typeface="Arial MT"/>
            </a:endParaRPr>
          </a:p>
          <a:p>
            <a:pPr marL="926465" indent="-228600">
              <a:lnSpc>
                <a:spcPct val="100000"/>
              </a:lnSpc>
              <a:spcBef>
                <a:spcPts val="140"/>
              </a:spcBef>
              <a:buAutoNum type="arabicPeriod" startAt="7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Innovative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12700" indent="382270">
              <a:lnSpc>
                <a:spcPct val="1101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foundation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inventions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ideas.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These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novel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venture.</a:t>
            </a:r>
            <a:endParaRPr sz="1200">
              <a:latin typeface="Arial MT"/>
              <a:cs typeface="Arial MT"/>
            </a:endParaRPr>
          </a:p>
          <a:p>
            <a:pPr marL="969644" indent="-271780">
              <a:lnSpc>
                <a:spcPct val="100000"/>
              </a:lnSpc>
              <a:spcBef>
                <a:spcPts val="145"/>
              </a:spcBef>
              <a:buAutoNum type="arabicPeriod" startAt="8"/>
              <a:tabLst>
                <a:tab pos="969644" algn="l"/>
              </a:tabLst>
            </a:pPr>
            <a:r>
              <a:rPr dirty="0" sz="1200" b="1">
                <a:latin typeface="Arial"/>
                <a:cs typeface="Arial"/>
              </a:rPr>
              <a:t>Imitative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11430" indent="297180">
              <a:lnSpc>
                <a:spcPct val="1100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mimics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imitates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hard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them.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imitate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already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functioning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market,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usually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franchise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agreement.</a:t>
            </a:r>
            <a:endParaRPr sz="1200">
              <a:latin typeface="Arial MT"/>
              <a:cs typeface="Arial MT"/>
            </a:endParaRPr>
          </a:p>
          <a:p>
            <a:pPr marL="926465" indent="-228600">
              <a:lnSpc>
                <a:spcPct val="100000"/>
              </a:lnSpc>
              <a:spcBef>
                <a:spcPts val="140"/>
              </a:spcBef>
              <a:buAutoNum type="arabicPeriod" startAt="9"/>
              <a:tabLst>
                <a:tab pos="926465" algn="l"/>
              </a:tabLst>
            </a:pPr>
            <a:r>
              <a:rPr dirty="0" sz="1200" b="1">
                <a:latin typeface="Arial"/>
                <a:cs typeface="Arial"/>
              </a:rPr>
              <a:t>Researcher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entrepreneurship-</a:t>
            </a:r>
            <a:endParaRPr sz="1200">
              <a:latin typeface="Arial"/>
              <a:cs typeface="Arial"/>
            </a:endParaRPr>
          </a:p>
          <a:p>
            <a:pPr algn="just" marL="12700" marR="54610" indent="297180">
              <a:lnSpc>
                <a:spcPct val="101699"/>
              </a:lnSpc>
              <a:spcBef>
                <a:spcPts val="135"/>
              </a:spcBef>
            </a:pPr>
            <a:r>
              <a:rPr dirty="0" sz="1200">
                <a:latin typeface="Arial MT"/>
                <a:cs typeface="Arial MT"/>
              </a:rPr>
              <a:t>Researchers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conduct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in-depth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 </a:t>
            </a:r>
            <a:r>
              <a:rPr dirty="0" sz="1200">
                <a:latin typeface="Arial MT"/>
                <a:cs typeface="Arial MT"/>
              </a:rPr>
              <a:t>before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launching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believe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right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  <a:p>
            <a:pPr marL="12700" marR="516890">
              <a:lnSpc>
                <a:spcPct val="102499"/>
              </a:lnSpc>
            </a:pPr>
            <a:r>
              <a:rPr dirty="0" sz="1200">
                <a:latin typeface="Arial MT"/>
                <a:cs typeface="Arial MT"/>
              </a:rPr>
              <a:t>information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preparation,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Characteristics</a:t>
            </a:r>
            <a:r>
              <a:rPr dirty="0" u="sng" sz="1200" spc="-3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dirty="0" u="sng" sz="1200" spc="-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</a:t>
            </a:r>
            <a:r>
              <a:rPr dirty="0" u="sng" sz="1200" spc="-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Entrepreneur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ts val="1380"/>
              </a:lnSpc>
              <a:spcBef>
                <a:spcPts val="795"/>
              </a:spcBef>
            </a:pP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1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successful;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there</a:t>
            </a:r>
            <a:r>
              <a:rPr dirty="0" sz="1200" spc="1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definite</a:t>
            </a:r>
            <a:r>
              <a:rPr dirty="0" sz="1200" spc="1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characteristics</a:t>
            </a:r>
            <a:r>
              <a:rPr dirty="0" sz="1200" spc="1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40">
                <a:latin typeface="Arial MT"/>
                <a:cs typeface="Arial MT"/>
              </a:rPr>
              <a:t>  </a:t>
            </a:r>
            <a:r>
              <a:rPr dirty="0" sz="1200" spc="-20">
                <a:latin typeface="Arial MT"/>
                <a:cs typeface="Arial MT"/>
              </a:rPr>
              <a:t>make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mentioned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below: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 MT"/>
              <a:cs typeface="Arial MT"/>
            </a:endParaRPr>
          </a:p>
          <a:p>
            <a:pPr algn="just" marL="241300" marR="571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Arial MT"/>
                <a:cs typeface="Arial MT"/>
              </a:rPr>
              <a:t>Visionary: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clear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achieve.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long-term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perspective</a:t>
            </a:r>
            <a:r>
              <a:rPr dirty="0" sz="1200" spc="-25">
                <a:latin typeface="Arial MT"/>
                <a:cs typeface="Arial MT"/>
              </a:rPr>
              <a:t> on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goals.</a:t>
            </a:r>
            <a:endParaRPr sz="1200">
              <a:latin typeface="Arial MT"/>
              <a:cs typeface="Arial MT"/>
            </a:endParaRPr>
          </a:p>
          <a:p>
            <a:pPr algn="just" marL="241300" marR="9525" indent="-228600">
              <a:lnSpc>
                <a:spcPts val="1380"/>
              </a:lnSpc>
              <a:spcBef>
                <a:spcPts val="384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Passionate: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Passion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driving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force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behind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endeavors.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deeply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passionate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ideas,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businesses,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causes,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fuels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motivation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perseverance.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223635" cy="762063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241300" marR="8255" indent="-228600">
              <a:lnSpc>
                <a:spcPts val="1380"/>
              </a:lnSpc>
              <a:spcBef>
                <a:spcPts val="195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Arial MT"/>
                <a:cs typeface="Arial MT"/>
              </a:rPr>
              <a:t>Risk-</a:t>
            </a:r>
            <a:r>
              <a:rPr dirty="0" sz="1200">
                <a:latin typeface="Arial MT"/>
                <a:cs typeface="Arial MT"/>
              </a:rPr>
              <a:t>taker: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calculated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pursuit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goals.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They </a:t>
            </a:r>
            <a:r>
              <a:rPr dirty="0" sz="1200">
                <a:latin typeface="Arial MT"/>
                <a:cs typeface="Arial MT"/>
              </a:rPr>
              <a:t>understand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inherently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involves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uncertainty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comfortable </a:t>
            </a:r>
            <a:r>
              <a:rPr dirty="0" sz="1200">
                <a:latin typeface="Arial MT"/>
                <a:cs typeface="Arial MT"/>
              </a:rPr>
              <a:t>stepping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outside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comfort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zones.</a:t>
            </a:r>
            <a:endParaRPr sz="1200">
              <a:latin typeface="Arial MT"/>
              <a:cs typeface="Arial MT"/>
            </a:endParaRPr>
          </a:p>
          <a:p>
            <a:pPr algn="just" marL="241300" marR="9525" indent="-228600">
              <a:lnSpc>
                <a:spcPts val="1380"/>
              </a:lnSpc>
              <a:spcBef>
                <a:spcPts val="385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Adaptable: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landscape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constantly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evolving,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4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adaptable</a:t>
            </a:r>
            <a:r>
              <a:rPr dirty="0" sz="1200" spc="4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change.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4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4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quickly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pivot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48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strategies,</a:t>
            </a:r>
            <a:r>
              <a:rPr dirty="0" sz="1200" spc="4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embrace</a:t>
            </a:r>
            <a:r>
              <a:rPr dirty="0" sz="1200" spc="48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technologies,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adjust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shifts.</a:t>
            </a:r>
            <a:endParaRPr sz="1200">
              <a:latin typeface="Arial MT"/>
              <a:cs typeface="Arial MT"/>
            </a:endParaRPr>
          </a:p>
          <a:p>
            <a:pPr algn="just" marL="241300" marR="8890" indent="-228600">
              <a:lnSpc>
                <a:spcPts val="1380"/>
              </a:lnSpc>
              <a:spcBef>
                <a:spcPts val="375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Resilient: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share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setbacks.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Resilient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bounce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back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failures,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mistakes,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persevere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adversity.</a:t>
            </a:r>
            <a:endParaRPr sz="1200">
              <a:latin typeface="Arial MT"/>
              <a:cs typeface="Arial MT"/>
            </a:endParaRPr>
          </a:p>
          <a:p>
            <a:pPr algn="just" marL="241300" marR="5080" indent="-228600">
              <a:lnSpc>
                <a:spcPts val="1380"/>
              </a:lnSpc>
              <a:spcBef>
                <a:spcPts val="370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Innovative: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innovators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status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quo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introduce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ideas,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products,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market.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problem- </a:t>
            </a:r>
            <a:r>
              <a:rPr dirty="0" sz="1200">
                <a:latin typeface="Arial MT"/>
                <a:cs typeface="Arial MT"/>
              </a:rPr>
              <a:t>solvers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seek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improvement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disruption.</a:t>
            </a:r>
            <a:endParaRPr sz="1200">
              <a:latin typeface="Arial MT"/>
              <a:cs typeface="Arial MT"/>
            </a:endParaRPr>
          </a:p>
          <a:p>
            <a:pPr algn="just" marL="241300" marR="10795" indent="-228600">
              <a:lnSpc>
                <a:spcPts val="1380"/>
              </a:lnSpc>
              <a:spcBef>
                <a:spcPts val="370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Resourceful: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resourceful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 who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 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most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limited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adept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leveraging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networks,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overcome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obstacles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objectives.</a:t>
            </a:r>
            <a:endParaRPr sz="1200">
              <a:latin typeface="Arial MT"/>
              <a:cs typeface="Arial MT"/>
            </a:endParaRPr>
          </a:p>
          <a:p>
            <a:pPr algn="just" marL="241300" marR="5715" indent="-228600">
              <a:lnSpc>
                <a:spcPct val="95900"/>
              </a:lnSpc>
              <a:spcBef>
                <a:spcPts val="350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Arial MT"/>
                <a:cs typeface="Arial MT"/>
              </a:rPr>
              <a:t>Self-</a:t>
            </a:r>
            <a:r>
              <a:rPr dirty="0" sz="1200">
                <a:latin typeface="Arial MT"/>
                <a:cs typeface="Arial MT"/>
              </a:rPr>
              <a:t>motivated: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requires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degree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self-motivation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initiative.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driven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intrinsic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desire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succeed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capable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working </a:t>
            </a:r>
            <a:r>
              <a:rPr dirty="0" sz="1200">
                <a:latin typeface="Arial MT"/>
                <a:cs typeface="Arial MT"/>
              </a:rPr>
              <a:t>independently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fruition.</a:t>
            </a:r>
            <a:endParaRPr sz="1200">
              <a:latin typeface="Arial MT"/>
              <a:cs typeface="Arial MT"/>
            </a:endParaRPr>
          </a:p>
          <a:p>
            <a:pPr algn="just" marL="241300" marR="10160" indent="-228600">
              <a:lnSpc>
                <a:spcPts val="1380"/>
              </a:lnSpc>
              <a:spcBef>
                <a:spcPts val="405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Arial MT"/>
                <a:cs typeface="Arial MT"/>
              </a:rPr>
              <a:t>Customer-</a:t>
            </a:r>
            <a:r>
              <a:rPr dirty="0" sz="1200">
                <a:latin typeface="Arial MT"/>
                <a:cs typeface="Arial MT"/>
              </a:rPr>
              <a:t>focused: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prioritize</a:t>
            </a:r>
            <a:r>
              <a:rPr dirty="0" sz="1200" spc="4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customers'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preferences.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listen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feedback,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iterate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strive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deliver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exceeds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expectations.</a:t>
            </a:r>
            <a:endParaRPr sz="1200">
              <a:latin typeface="Arial MT"/>
              <a:cs typeface="Arial MT"/>
            </a:endParaRPr>
          </a:p>
          <a:p>
            <a:pPr algn="just" marL="241300" marR="9525" indent="-228600">
              <a:lnSpc>
                <a:spcPts val="1380"/>
              </a:lnSpc>
              <a:spcBef>
                <a:spcPts val="375"/>
              </a:spcBef>
              <a:buSzPct val="83333"/>
              <a:buFont typeface="Symbol"/>
              <a:buChar char="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Persistent: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Persistence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hallmark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trait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entrepreneurs.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don't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up </a:t>
            </a:r>
            <a:r>
              <a:rPr dirty="0" sz="1200">
                <a:latin typeface="Arial MT"/>
                <a:cs typeface="Arial MT"/>
              </a:rPr>
              <a:t>easily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setbacks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instead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remain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committed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goals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continue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pushing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forward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until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Symbol"/>
              <a:buChar char=""/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</a:pPr>
            <a:r>
              <a:rPr dirty="0" sz="1200" b="1">
                <a:latin typeface="Arial"/>
                <a:cs typeface="Arial"/>
              </a:rPr>
              <a:t>Major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Causes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Sickness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Small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Scale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Industries</a:t>
            </a:r>
            <a:endParaRPr sz="1200">
              <a:latin typeface="Arial"/>
              <a:cs typeface="Arial"/>
            </a:endParaRPr>
          </a:p>
          <a:p>
            <a:pPr lvl="1" marL="469265" indent="-276860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Inadequacy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capital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 spc="-10">
                <a:latin typeface="Arial MT"/>
                <a:cs typeface="Arial MT"/>
              </a:rPr>
              <a:t>Non-</a:t>
            </a:r>
            <a:r>
              <a:rPr dirty="0" sz="1200">
                <a:latin typeface="Arial MT"/>
                <a:cs typeface="Arial MT"/>
              </a:rPr>
              <a:t>availability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 </a:t>
            </a:r>
            <a:r>
              <a:rPr dirty="0" sz="1200" spc="-10">
                <a:latin typeface="Arial MT"/>
                <a:cs typeface="Arial MT"/>
              </a:rPr>
              <a:t>credit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Poor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obsolete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technology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Non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availability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material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problems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Erratic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power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supply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Labour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problems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Poor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Management</a:t>
            </a:r>
            <a:endParaRPr sz="1200">
              <a:latin typeface="Arial MT"/>
              <a:cs typeface="Arial MT"/>
            </a:endParaRPr>
          </a:p>
          <a:p>
            <a:pPr lvl="1" marL="461645" indent="-269240">
              <a:lnSpc>
                <a:spcPts val="141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Inadequate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attention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R&amp;D</a:t>
            </a:r>
            <a:endParaRPr sz="1200">
              <a:latin typeface="Arial MT"/>
              <a:cs typeface="Arial MT"/>
            </a:endParaRPr>
          </a:p>
          <a:p>
            <a:pPr lvl="1" marL="461645" indent="-359410">
              <a:lnSpc>
                <a:spcPts val="1410"/>
              </a:lnSpc>
              <a:spcBef>
                <a:spcPts val="145"/>
              </a:spcBef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Diversion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resources</a:t>
            </a:r>
            <a:endParaRPr sz="1200">
              <a:latin typeface="Arial MT"/>
              <a:cs typeface="Arial MT"/>
            </a:endParaRPr>
          </a:p>
          <a:p>
            <a:pPr lvl="1" marL="461645" indent="-359410">
              <a:lnSpc>
                <a:spcPts val="1380"/>
              </a:lnSpc>
              <a:buFont typeface="Times New Roman"/>
              <a:buAutoNum type="arabicPeriod"/>
              <a:tabLst>
                <a:tab pos="461645" algn="l"/>
              </a:tabLst>
            </a:pPr>
            <a:r>
              <a:rPr dirty="0" sz="1200" spc="-10">
                <a:latin typeface="Arial MT"/>
                <a:cs typeface="Arial MT"/>
              </a:rPr>
              <a:t>Globalization</a:t>
            </a:r>
            <a:endParaRPr sz="1200">
              <a:latin typeface="Arial MT"/>
              <a:cs typeface="Arial MT"/>
            </a:endParaRPr>
          </a:p>
          <a:p>
            <a:pPr lvl="1" marL="461645" indent="-372745">
              <a:lnSpc>
                <a:spcPts val="1380"/>
              </a:lnSpc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Dispute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among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partners</a:t>
            </a:r>
            <a:endParaRPr sz="1200">
              <a:latin typeface="Arial MT"/>
              <a:cs typeface="Arial MT"/>
            </a:endParaRPr>
          </a:p>
          <a:p>
            <a:pPr lvl="1" marL="12700" marR="3965575" indent="448945">
              <a:lnSpc>
                <a:spcPts val="1380"/>
              </a:lnSpc>
              <a:spcBef>
                <a:spcPts val="65"/>
              </a:spcBef>
              <a:buAutoNum type="arabicPeriod"/>
              <a:tabLst>
                <a:tab pos="461645" algn="l"/>
              </a:tabLst>
            </a:pPr>
            <a:r>
              <a:rPr dirty="0" sz="1200">
                <a:latin typeface="Arial MT"/>
                <a:cs typeface="Arial MT"/>
              </a:rPr>
              <a:t>Overambitious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projects </a:t>
            </a:r>
            <a:r>
              <a:rPr dirty="0" sz="1200">
                <a:latin typeface="Arial MT"/>
                <a:cs typeface="Arial MT"/>
              </a:rPr>
              <a:t>Remedial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Measures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overcome</a:t>
            </a:r>
            <a:endParaRPr sz="1200">
              <a:latin typeface="Arial MT"/>
              <a:cs typeface="Arial MT"/>
            </a:endParaRPr>
          </a:p>
          <a:p>
            <a:pPr lvl="2" marL="596900" indent="-128905">
              <a:lnSpc>
                <a:spcPts val="1345"/>
              </a:lnSpc>
              <a:buSzPct val="91666"/>
              <a:buAutoNum type="arabicPeriod"/>
              <a:tabLst>
                <a:tab pos="596900" algn="l"/>
              </a:tabLst>
            </a:pP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sickness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assistance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17746" y="7835264"/>
            <a:ext cx="1885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4.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Up-gradation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59153" y="7835264"/>
            <a:ext cx="1948814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3.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Infrastructure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5.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assistance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Arial MT"/>
                <a:cs typeface="Arial MT"/>
              </a:rPr>
              <a:t>7.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Interventions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49166" y="8010525"/>
            <a:ext cx="2955290" cy="384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6.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Liquidation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tabLst>
                <a:tab pos="935990" algn="l"/>
              </a:tabLst>
            </a:pPr>
            <a:r>
              <a:rPr dirty="0" sz="1200">
                <a:latin typeface="Arial MT"/>
                <a:cs typeface="Arial MT"/>
              </a:rPr>
              <a:t>8.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Training</a:t>
            </a:r>
            <a:r>
              <a:rPr dirty="0" sz="1200">
                <a:latin typeface="Arial MT"/>
                <a:cs typeface="Arial MT"/>
              </a:rPr>
              <a:t>	9.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Rehabilitation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Programmes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02004" y="8676893"/>
            <a:ext cx="6222365" cy="1234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Factors</a:t>
            </a:r>
            <a:r>
              <a:rPr dirty="0" u="sng" sz="1400" spc="-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Influencing</a:t>
            </a:r>
            <a:r>
              <a:rPr dirty="0" u="sng" sz="1400" spc="-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Entrepreneurship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415"/>
              </a:lnSpc>
              <a:spcBef>
                <a:spcPts val="875"/>
              </a:spcBef>
            </a:pPr>
            <a:r>
              <a:rPr dirty="0" sz="1200">
                <a:latin typeface="Calibri Light"/>
                <a:cs typeface="Calibri Light"/>
              </a:rPr>
              <a:t>1.</a:t>
            </a:r>
            <a:r>
              <a:rPr dirty="0" sz="1200" spc="175">
                <a:latin typeface="Calibri Light"/>
                <a:cs typeface="Calibri Light"/>
              </a:rPr>
              <a:t>  </a:t>
            </a:r>
            <a:r>
              <a:rPr dirty="0" sz="1200" spc="-10" b="1">
                <a:latin typeface="Arial"/>
                <a:cs typeface="Arial"/>
              </a:rPr>
              <a:t>Individual:</a:t>
            </a:r>
            <a:endParaRPr sz="1200">
              <a:latin typeface="Arial"/>
              <a:cs typeface="Arial"/>
            </a:endParaRPr>
          </a:p>
          <a:p>
            <a:pPr algn="just" marL="12700" marR="5080" indent="466090">
              <a:lnSpc>
                <a:spcPct val="95500"/>
              </a:lnSpc>
              <a:spcBef>
                <a:spcPts val="40"/>
              </a:spcBef>
            </a:pPr>
            <a:r>
              <a:rPr dirty="0" sz="1200">
                <a:latin typeface="Arial MT"/>
                <a:cs typeface="Arial MT"/>
                <a:hlinkClick r:id="rId2"/>
              </a:rPr>
              <a:t>Entrepreneur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having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specific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knowledge,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efficiency.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Any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enterprise</a:t>
            </a:r>
            <a:r>
              <a:rPr dirty="0" sz="1200">
                <a:latin typeface="Arial MT"/>
                <a:cs typeface="Arial MT"/>
              </a:rPr>
              <a:t> is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created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group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individuals.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him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enterprise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consists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innovation, </a:t>
            </a:r>
            <a:r>
              <a:rPr dirty="0" sz="1200">
                <a:latin typeface="Arial MT"/>
                <a:cs typeface="Arial MT"/>
              </a:rPr>
              <a:t>search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research.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Personality,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conditions,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education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training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221095" cy="80918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889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Arial MT"/>
                <a:cs typeface="Arial MT"/>
              </a:rPr>
              <a:t>etc.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lay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30"/>
              </a:lnSpc>
              <a:buFont typeface="Calibri Light"/>
              <a:buAutoNum type="arabicPeriod" startAt="2"/>
              <a:tabLst>
                <a:tab pos="241935" algn="l"/>
              </a:tabLst>
            </a:pPr>
            <a:r>
              <a:rPr dirty="0" sz="1200" b="1">
                <a:latin typeface="Arial"/>
                <a:cs typeface="Arial"/>
              </a:rPr>
              <a:t>Industrial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Development:</a:t>
            </a:r>
            <a:endParaRPr sz="1200">
              <a:latin typeface="Arial"/>
              <a:cs typeface="Arial"/>
            </a:endParaRPr>
          </a:p>
          <a:p>
            <a:pPr algn="just" marL="12700" marR="7620" indent="467359">
              <a:lnSpc>
                <a:spcPct val="9590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suitable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nation,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rapid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favorable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one,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transportation, </a:t>
            </a:r>
            <a:r>
              <a:rPr dirty="0" sz="1200">
                <a:latin typeface="Arial MT"/>
                <a:cs typeface="Arial MT"/>
              </a:rPr>
              <a:t>communication,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electricity,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labor,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water,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raw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materials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etc.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easily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available.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Such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affect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entrepreneur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60"/>
              </a:lnSpc>
              <a:buFont typeface="Calibri Light"/>
              <a:buAutoNum type="arabicPeriod" startAt="3"/>
              <a:tabLst>
                <a:tab pos="241935" algn="l"/>
              </a:tabLst>
            </a:pPr>
            <a:r>
              <a:rPr dirty="0" sz="1200" b="1">
                <a:latin typeface="Arial"/>
                <a:cs typeface="Arial"/>
              </a:rPr>
              <a:t>Social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Environment:</a:t>
            </a:r>
            <a:endParaRPr sz="1200">
              <a:latin typeface="Arial"/>
              <a:cs typeface="Arial"/>
            </a:endParaRPr>
          </a:p>
          <a:p>
            <a:pPr algn="just" marL="12700" marR="7620" indent="42481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system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vital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environment.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born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developed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family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values,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ethical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family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structure,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caste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religious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attitudes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affect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30"/>
              </a:lnSpc>
              <a:buFont typeface="Calibri Light"/>
              <a:buAutoNum type="arabicPeriod" startAt="4"/>
              <a:tabLst>
                <a:tab pos="241935" algn="l"/>
              </a:tabLst>
            </a:pPr>
            <a:r>
              <a:rPr dirty="0" sz="1200" b="1">
                <a:latin typeface="Arial"/>
                <a:cs typeface="Arial"/>
              </a:rPr>
              <a:t>Economic</a:t>
            </a:r>
            <a:r>
              <a:rPr dirty="0" sz="1200" spc="-8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Environment:</a:t>
            </a:r>
            <a:endParaRPr sz="1200">
              <a:latin typeface="Arial"/>
              <a:cs typeface="Arial"/>
            </a:endParaRPr>
          </a:p>
          <a:p>
            <a:pPr algn="just" marL="12700" marR="5080" indent="508634">
              <a:lnSpc>
                <a:spcPts val="1380"/>
              </a:lnSpc>
              <a:spcBef>
                <a:spcPts val="75"/>
              </a:spcBef>
              <a:tabLst>
                <a:tab pos="1743075" algn="l"/>
                <a:tab pos="2753360" algn="l"/>
                <a:tab pos="3976370" algn="l"/>
                <a:tab pos="4740910" algn="l"/>
                <a:tab pos="5565140" algn="l"/>
              </a:tabLst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economy</a:t>
            </a:r>
            <a:r>
              <a:rPr dirty="0" sz="1200" spc="1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enough</a:t>
            </a:r>
            <a:r>
              <a:rPr dirty="0" sz="1200" spc="1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fund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available</a:t>
            </a:r>
            <a:r>
              <a:rPr dirty="0" sz="1200" spc="1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9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establishing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enterprise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10">
                <a:latin typeface="Arial MT"/>
                <a:cs typeface="Arial MT"/>
              </a:rPr>
              <a:t>market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10">
                <a:latin typeface="Arial MT"/>
                <a:cs typeface="Arial MT"/>
              </a:rPr>
              <a:t>incentives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5">
                <a:latin typeface="Arial MT"/>
                <a:cs typeface="Arial MT"/>
              </a:rPr>
              <a:t>are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also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10">
                <a:latin typeface="Arial MT"/>
                <a:cs typeface="Arial MT"/>
              </a:rPr>
              <a:t>available, </a:t>
            </a:r>
            <a:r>
              <a:rPr dirty="0" sz="1200">
                <a:latin typeface="Arial MT"/>
                <a:cs typeface="Arial MT"/>
              </a:rPr>
              <a:t>encourages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development.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Banking,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education,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policy,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economic </a:t>
            </a:r>
            <a:r>
              <a:rPr dirty="0" sz="1200">
                <a:latin typeface="Arial MT"/>
                <a:cs typeface="Arial MT"/>
              </a:rPr>
              <a:t>policy,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Exim</a:t>
            </a:r>
            <a:r>
              <a:rPr dirty="0" sz="1200" spc="220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policy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interest</a:t>
            </a:r>
            <a:r>
              <a:rPr dirty="0" sz="1200" spc="4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rate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etc.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Factors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495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environment </a:t>
            </a:r>
            <a:r>
              <a:rPr dirty="0" sz="1200">
                <a:latin typeface="Arial MT"/>
                <a:cs typeface="Arial MT"/>
              </a:rPr>
              <a:t>affect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development.</a:t>
            </a:r>
            <a:r>
              <a:rPr dirty="0" sz="1200" spc="17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Thus</a:t>
            </a:r>
            <a:r>
              <a:rPr dirty="0" sz="1200" spc="17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soundness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free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economy </a:t>
            </a:r>
            <a:r>
              <a:rPr dirty="0" sz="1200">
                <a:latin typeface="Arial MT"/>
                <a:cs typeface="Arial MT"/>
              </a:rPr>
              <a:t>motivate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entrepreneur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30"/>
              </a:lnSpc>
              <a:buFont typeface="Calibri Light"/>
              <a:buAutoNum type="arabicPeriod" startAt="5"/>
              <a:tabLst>
                <a:tab pos="241935" algn="l"/>
              </a:tabLst>
            </a:pPr>
            <a:r>
              <a:rPr dirty="0" sz="1200" spc="-10" b="1">
                <a:latin typeface="Arial"/>
                <a:cs typeface="Arial"/>
              </a:rPr>
              <a:t>Technological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environment:</a:t>
            </a:r>
            <a:endParaRPr sz="1200">
              <a:latin typeface="Arial"/>
              <a:cs typeface="Arial"/>
            </a:endParaRPr>
          </a:p>
          <a:p>
            <a:pPr algn="just" marL="12700" marR="155575" indent="339725">
              <a:lnSpc>
                <a:spcPts val="1380"/>
              </a:lnSpc>
              <a:spcBef>
                <a:spcPts val="65"/>
              </a:spcBef>
            </a:pPr>
            <a:r>
              <a:rPr dirty="0" sz="1200" spc="-10">
                <a:latin typeface="Arial MT"/>
                <a:cs typeface="Arial MT"/>
              </a:rPr>
              <a:t>Technology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converting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natural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services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more </a:t>
            </a:r>
            <a:r>
              <a:rPr dirty="0" sz="1200">
                <a:latin typeface="Arial MT"/>
                <a:cs typeface="Arial MT"/>
              </a:rPr>
              <a:t>beneficial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society.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product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production </a:t>
            </a:r>
            <a:r>
              <a:rPr dirty="0" sz="1200">
                <a:latin typeface="Arial MT"/>
                <a:cs typeface="Arial MT"/>
              </a:rPr>
              <a:t>process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raw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material,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modernization.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25"/>
              </a:lnSpc>
              <a:buFont typeface="Calibri Light"/>
              <a:buAutoNum type="arabicPeriod" startAt="6"/>
              <a:tabLst>
                <a:tab pos="241935" algn="l"/>
              </a:tabLst>
            </a:pPr>
            <a:r>
              <a:rPr dirty="0" sz="1200" b="1">
                <a:latin typeface="Arial"/>
                <a:cs typeface="Arial"/>
              </a:rPr>
              <a:t>Political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environment</a:t>
            </a:r>
            <a:endParaRPr sz="1200">
              <a:latin typeface="Arial"/>
              <a:cs typeface="Arial"/>
            </a:endParaRPr>
          </a:p>
          <a:p>
            <a:pPr algn="just" marL="12700" marR="154305" indent="2971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plays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development.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Globalization,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adopted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policy,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restrictions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industries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been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minimized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MRTP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been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cancelled,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motivated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many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30"/>
              </a:lnSpc>
              <a:buFont typeface="Calibri Light"/>
              <a:buAutoNum type="arabicPeriod" startAt="7"/>
              <a:tabLst>
                <a:tab pos="241935" algn="l"/>
              </a:tabLst>
            </a:pPr>
            <a:r>
              <a:rPr dirty="0" sz="1200" spc="-10" b="1">
                <a:latin typeface="Arial"/>
                <a:cs typeface="Arial"/>
              </a:rPr>
              <a:t>Incentives:</a:t>
            </a:r>
            <a:endParaRPr sz="1200">
              <a:latin typeface="Arial"/>
              <a:cs typeface="Arial"/>
            </a:endParaRPr>
          </a:p>
          <a:p>
            <a:pPr algn="just" marL="12700" marR="153670" indent="42481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Incentives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factors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affecting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If </a:t>
            </a:r>
            <a:r>
              <a:rPr dirty="0" sz="1200">
                <a:latin typeface="Arial MT"/>
                <a:cs typeface="Arial MT"/>
              </a:rPr>
              <a:t>motivating</a:t>
            </a:r>
            <a:r>
              <a:rPr dirty="0" sz="1200" spc="300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loans,</a:t>
            </a:r>
            <a:r>
              <a:rPr dirty="0" sz="1200" spc="300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policies,</a:t>
            </a:r>
            <a:r>
              <a:rPr dirty="0" sz="1200" spc="305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organizations</a:t>
            </a:r>
            <a:r>
              <a:rPr dirty="0" sz="1200" spc="305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295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developed,</a:t>
            </a:r>
            <a:r>
              <a:rPr dirty="0" sz="1200" spc="305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305">
                <a:latin typeface="Arial MT"/>
                <a:cs typeface="Arial MT"/>
              </a:rPr>
              <a:t>   </a:t>
            </a:r>
            <a:r>
              <a:rPr dirty="0" sz="1200">
                <a:latin typeface="Arial MT"/>
                <a:cs typeface="Arial MT"/>
              </a:rPr>
              <a:t>leads</a:t>
            </a:r>
            <a:r>
              <a:rPr dirty="0" sz="1200" spc="300">
                <a:latin typeface="Arial MT"/>
                <a:cs typeface="Arial MT"/>
              </a:rPr>
              <a:t>  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rapid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 marL="241935" indent="-229235">
              <a:lnSpc>
                <a:spcPts val="1325"/>
              </a:lnSpc>
              <a:buFont typeface="Calibri Light"/>
              <a:buAutoNum type="arabicPeriod" startAt="8"/>
              <a:tabLst>
                <a:tab pos="241935" algn="l"/>
              </a:tabLst>
            </a:pPr>
            <a:r>
              <a:rPr dirty="0" sz="1200" b="1">
                <a:latin typeface="Arial"/>
                <a:cs typeface="Arial"/>
              </a:rPr>
              <a:t>Profit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making:</a:t>
            </a:r>
            <a:endParaRPr sz="1200">
              <a:latin typeface="Arial"/>
              <a:cs typeface="Arial"/>
            </a:endParaRPr>
          </a:p>
          <a:p>
            <a:pPr algn="just" marL="12700" marR="153035" indent="42481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induces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prospective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start new activities.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therefore,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 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 which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induces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entrepreneur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engage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utilize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7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200" spc="-4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Entrepreneurial</a:t>
            </a:r>
            <a:r>
              <a:rPr dirty="0" u="sng" sz="1200" spc="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Skills:</a:t>
            </a:r>
            <a:endParaRPr sz="1200">
              <a:latin typeface="Arial"/>
              <a:cs typeface="Arial"/>
            </a:endParaRPr>
          </a:p>
          <a:p>
            <a:pPr algn="just" lvl="1" marL="168910" indent="-156210">
              <a:lnSpc>
                <a:spcPct val="100000"/>
              </a:lnSpc>
              <a:spcBef>
                <a:spcPts val="1320"/>
              </a:spcBef>
              <a:buClr>
                <a:srgbClr val="1F3762"/>
              </a:buClr>
              <a:buAutoNum type="arabicPeriod"/>
              <a:tabLst>
                <a:tab pos="168910" algn="l"/>
              </a:tabLst>
            </a:pPr>
            <a:r>
              <a:rPr dirty="0" sz="1200" spc="-40">
                <a:latin typeface="Arial MT"/>
                <a:cs typeface="Arial MT"/>
              </a:rPr>
              <a:t>Business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45">
                <a:latin typeface="Arial MT"/>
                <a:cs typeface="Arial MT"/>
              </a:rPr>
              <a:t>Management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</a:t>
            </a:r>
            <a:endParaRPr sz="1200">
              <a:latin typeface="Arial MT"/>
              <a:cs typeface="Arial MT"/>
            </a:endParaRPr>
          </a:p>
          <a:p>
            <a:pPr algn="just" marL="12700" marR="6985">
              <a:lnSpc>
                <a:spcPct val="1022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organize, </a:t>
            </a:r>
            <a:r>
              <a:rPr dirty="0" sz="1200">
                <a:latin typeface="Arial MT"/>
                <a:cs typeface="Arial MT"/>
              </a:rPr>
              <a:t>direct,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control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organization.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credibility,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improve </a:t>
            </a:r>
            <a:r>
              <a:rPr dirty="0" sz="1200">
                <a:latin typeface="Arial MT"/>
                <a:cs typeface="Arial MT"/>
              </a:rPr>
              <a:t>efficiency,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risks,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implement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strategies,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positive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culture,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 a</a:t>
            </a:r>
            <a:r>
              <a:rPr dirty="0" sz="1200" spc="-10">
                <a:latin typeface="Arial MT"/>
                <a:cs typeface="Arial MT"/>
              </a:rPr>
              <a:t> business.</a:t>
            </a:r>
            <a:endParaRPr sz="1200">
              <a:latin typeface="Arial MT"/>
              <a:cs typeface="Arial MT"/>
            </a:endParaRPr>
          </a:p>
          <a:p>
            <a:pPr algn="just" marL="469265" marR="1111250">
              <a:lnSpc>
                <a:spcPts val="1380"/>
              </a:lnSpc>
              <a:spcBef>
                <a:spcPts val="120"/>
              </a:spcBef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include</a:t>
            </a:r>
            <a:r>
              <a:rPr dirty="0" sz="1200" b="1">
                <a:latin typeface="Arial"/>
                <a:cs typeface="Arial"/>
              </a:rPr>
              <a:t>:</a:t>
            </a:r>
            <a:r>
              <a:rPr dirty="0" sz="1200" spc="29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Leadership,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thinking </a:t>
            </a:r>
            <a:r>
              <a:rPr dirty="0" sz="1200">
                <a:latin typeface="Arial MT"/>
                <a:cs typeface="Arial MT"/>
              </a:rPr>
              <a:t>Budget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acumen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,Communication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224270" cy="8959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68910" indent="-15621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168910" algn="l"/>
              </a:tabLst>
            </a:pPr>
            <a:r>
              <a:rPr dirty="0" sz="1200" spc="-40">
                <a:latin typeface="Arial MT"/>
                <a:cs typeface="Arial MT"/>
              </a:rPr>
              <a:t>Communication </a:t>
            </a:r>
            <a:r>
              <a:rPr dirty="0" sz="1200" spc="-3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Listening: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Arial MT"/>
                <a:cs typeface="Arial MT"/>
              </a:rPr>
              <a:t>Communication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express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thoughts,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ideas,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feelings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clearly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ct val="102099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speaking,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writing,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expression.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Listening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ability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understand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retain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information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respond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appropriately.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Both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communication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listening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difference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your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trust,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maintain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resolve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conflicts,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understand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perspectives,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informed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decisions.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Communication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listening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Written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communication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Non-</a:t>
            </a:r>
            <a:r>
              <a:rPr dirty="0" sz="1200">
                <a:latin typeface="Arial MT"/>
                <a:cs typeface="Arial MT"/>
              </a:rPr>
              <a:t>verbal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communication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Stress</a:t>
            </a:r>
            <a:r>
              <a:rPr dirty="0" sz="1200" spc="-10">
                <a:latin typeface="Arial MT"/>
                <a:cs typeface="Arial MT"/>
              </a:rPr>
              <a:t> management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Active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listening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Emotion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control</a:t>
            </a:r>
            <a:endParaRPr sz="1200">
              <a:latin typeface="Arial MT"/>
              <a:cs typeface="Arial MT"/>
            </a:endParaRPr>
          </a:p>
          <a:p>
            <a:pPr marL="168910" indent="-156210">
              <a:lnSpc>
                <a:spcPts val="1410"/>
              </a:lnSpc>
              <a:buAutoNum type="arabicPeriod" startAt="3"/>
              <a:tabLst>
                <a:tab pos="168910" algn="l"/>
              </a:tabLst>
            </a:pPr>
            <a:r>
              <a:rPr dirty="0" sz="1200" spc="-40">
                <a:latin typeface="Arial MT"/>
                <a:cs typeface="Arial MT"/>
              </a:rPr>
              <a:t>Critical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40">
                <a:latin typeface="Arial MT"/>
                <a:cs typeface="Arial MT"/>
              </a:rPr>
              <a:t>Creative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Thinking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marL="12700" marR="7620">
              <a:lnSpc>
                <a:spcPts val="1480"/>
              </a:lnSpc>
              <a:spcBef>
                <a:spcPts val="40"/>
              </a:spcBef>
            </a:pPr>
            <a:r>
              <a:rPr dirty="0" sz="1200">
                <a:latin typeface="Arial MT"/>
                <a:cs typeface="Arial MT"/>
              </a:rPr>
              <a:t>Strong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critical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expand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businesses.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Critical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objectively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analyze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information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  <a:p>
            <a:pPr marL="12700" marR="7620">
              <a:lnSpc>
                <a:spcPts val="1470"/>
              </a:lnSpc>
            </a:pPr>
            <a:r>
              <a:rPr dirty="0" sz="1200">
                <a:latin typeface="Arial MT"/>
                <a:cs typeface="Arial MT"/>
              </a:rPr>
              <a:t>evidence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informed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decisions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problems.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 thinking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way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issues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angles,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consider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alternative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perspectives,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dirty="0" sz="1200">
                <a:latin typeface="Arial MT"/>
                <a:cs typeface="Arial MT"/>
              </a:rPr>
              <a:t>original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Critical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2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Analysis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Brainstorming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Visualization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Evaluation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Research</a:t>
            </a:r>
            <a:endParaRPr sz="1200">
              <a:latin typeface="Arial MT"/>
              <a:cs typeface="Arial MT"/>
            </a:endParaRPr>
          </a:p>
          <a:p>
            <a:pPr algn="just" marL="168910" indent="-156210">
              <a:lnSpc>
                <a:spcPts val="1410"/>
              </a:lnSpc>
              <a:buAutoNum type="arabicPeriod" startAt="4"/>
              <a:tabLst>
                <a:tab pos="168910" algn="l"/>
              </a:tabLst>
            </a:pPr>
            <a:r>
              <a:rPr dirty="0" sz="1200" spc="-35">
                <a:latin typeface="Arial MT"/>
                <a:cs typeface="Arial MT"/>
              </a:rPr>
              <a:t>Strategic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Thinking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30">
                <a:latin typeface="Arial MT"/>
                <a:cs typeface="Arial MT"/>
              </a:rPr>
              <a:t>and </a:t>
            </a:r>
            <a:r>
              <a:rPr dirty="0" sz="1200" spc="-40">
                <a:latin typeface="Arial MT"/>
                <a:cs typeface="Arial MT"/>
              </a:rPr>
              <a:t>Planning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ct val="1022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analyze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information,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adapt,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projects,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problems,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informed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decisions.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vital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overcome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ensure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efficient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allotment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goals.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2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Analysis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Implementation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Flexibility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Attention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detail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Assertiveness</a:t>
            </a:r>
            <a:endParaRPr sz="1200">
              <a:latin typeface="Arial MT"/>
              <a:cs typeface="Arial MT"/>
            </a:endParaRPr>
          </a:p>
          <a:p>
            <a:pPr algn="just" marL="168910" indent="-156210">
              <a:lnSpc>
                <a:spcPts val="1410"/>
              </a:lnSpc>
              <a:buAutoNum type="arabicPeriod" startAt="5"/>
              <a:tabLst>
                <a:tab pos="168910" algn="l"/>
              </a:tabLst>
            </a:pPr>
            <a:r>
              <a:rPr dirty="0" sz="1200" spc="-40">
                <a:latin typeface="Arial MT"/>
                <a:cs typeface="Arial MT"/>
              </a:rPr>
              <a:t>Branding,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45">
                <a:latin typeface="Arial MT"/>
                <a:cs typeface="Arial MT"/>
              </a:rPr>
              <a:t>Marketing,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Networking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022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today’s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branding,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are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scaling</a:t>
            </a:r>
            <a:r>
              <a:rPr dirty="0" sz="1200" spc="12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2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boosting</a:t>
            </a:r>
            <a:r>
              <a:rPr dirty="0" sz="1200" spc="12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1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2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enable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promote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sell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services.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Branding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unique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memorable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image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promotes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target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consumers.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connect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suppliers,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colleagues.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Branding,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Collaboration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Communication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Interpersonal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Creativity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Collaboration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223000" cy="9405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8910" indent="-156210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168910" algn="l"/>
              </a:tabLst>
            </a:pPr>
            <a:r>
              <a:rPr dirty="0" sz="1200" spc="-40">
                <a:latin typeface="Arial MT"/>
                <a:cs typeface="Arial MT"/>
              </a:rPr>
              <a:t>Entrepreneurial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35">
                <a:latin typeface="Arial MT"/>
                <a:cs typeface="Arial MT"/>
              </a:rPr>
              <a:t>Skills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in</a:t>
            </a:r>
            <a:r>
              <a:rPr dirty="0" sz="1200" spc="-35">
                <a:latin typeface="Arial MT"/>
                <a:cs typeface="Arial MT"/>
              </a:rPr>
              <a:t> 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Workplace:</a:t>
            </a:r>
            <a:endParaRPr sz="1200">
              <a:latin typeface="Arial MT"/>
              <a:cs typeface="Arial MT"/>
            </a:endParaRPr>
          </a:p>
          <a:p>
            <a:pPr marL="12700" marR="11430">
              <a:lnSpc>
                <a:spcPts val="1480"/>
              </a:lnSpc>
              <a:spcBef>
                <a:spcPts val="40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workplace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refer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qualities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enable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 drive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05"/>
              </a:lnSpc>
            </a:pP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workplace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management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Finance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Sales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Adaptability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Problem-solving</a:t>
            </a:r>
            <a:endParaRPr sz="1200">
              <a:latin typeface="Arial MT"/>
              <a:cs typeface="Arial MT"/>
            </a:endParaRPr>
          </a:p>
          <a:p>
            <a:pPr algn="just" marL="165735" indent="-153035">
              <a:lnSpc>
                <a:spcPts val="1410"/>
              </a:lnSpc>
              <a:buAutoNum type="arabicPeriod" startAt="7"/>
              <a:tabLst>
                <a:tab pos="165735" algn="l"/>
              </a:tabLst>
            </a:pPr>
            <a:r>
              <a:rPr dirty="0" sz="1200" spc="-60">
                <a:latin typeface="Arial MT"/>
                <a:cs typeface="Arial MT"/>
              </a:rPr>
              <a:t>Teamwork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Leadership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02200"/>
              </a:lnSpc>
              <a:spcBef>
                <a:spcPts val="5"/>
              </a:spcBef>
            </a:pPr>
            <a:r>
              <a:rPr dirty="0" sz="1200" spc="-10">
                <a:latin typeface="Arial MT"/>
                <a:cs typeface="Arial MT"/>
              </a:rPr>
              <a:t>Teamwork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leadership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critical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positive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collaborative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culture,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leading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increased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employee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satisfaction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improved </a:t>
            </a:r>
            <a:r>
              <a:rPr dirty="0" sz="1200">
                <a:latin typeface="Arial MT"/>
                <a:cs typeface="Arial MT"/>
              </a:rPr>
              <a:t>performance.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qualities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enable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inspire,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motivate,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in </a:t>
            </a:r>
            <a:r>
              <a:rPr dirty="0" sz="1200">
                <a:latin typeface="Arial MT"/>
                <a:cs typeface="Arial MT"/>
              </a:rPr>
              <a:t>teams,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toward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success.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0">
                <a:latin typeface="Arial MT"/>
                <a:cs typeface="Arial MT"/>
              </a:rPr>
              <a:t>Teamwork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leadership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spcBef>
                <a:spcPts val="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Communication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Emotional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intelligence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Empathy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Delegation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Conflict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resolution</a:t>
            </a:r>
            <a:endParaRPr sz="1200">
              <a:latin typeface="Arial MT"/>
              <a:cs typeface="Arial MT"/>
            </a:endParaRPr>
          </a:p>
          <a:p>
            <a:pPr algn="just" marL="165735" indent="-153035">
              <a:lnSpc>
                <a:spcPts val="1410"/>
              </a:lnSpc>
              <a:buAutoNum type="arabicPeriod" startAt="8"/>
              <a:tabLst>
                <a:tab pos="165735" algn="l"/>
              </a:tabLst>
            </a:pPr>
            <a:r>
              <a:rPr dirty="0" sz="1200" spc="-50">
                <a:latin typeface="Arial MT"/>
                <a:cs typeface="Arial MT"/>
              </a:rPr>
              <a:t>Time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Management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30">
                <a:latin typeface="Arial MT"/>
                <a:cs typeface="Arial MT"/>
              </a:rPr>
              <a:t>and </a:t>
            </a:r>
            <a:r>
              <a:rPr dirty="0" sz="1200" spc="-40">
                <a:latin typeface="Arial MT"/>
                <a:cs typeface="Arial MT"/>
              </a:rPr>
              <a:t>Organizational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022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delegate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prioritize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tasks,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resources,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maintain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well-</a:t>
            </a:r>
            <a:r>
              <a:rPr dirty="0" sz="1200">
                <a:latin typeface="Arial MT"/>
                <a:cs typeface="Arial MT"/>
              </a:rPr>
              <a:t>structured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efficient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environment.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time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enable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goals,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stress, </a:t>
            </a:r>
            <a:r>
              <a:rPr dirty="0" sz="1200">
                <a:latin typeface="Arial MT"/>
                <a:cs typeface="Arial MT"/>
              </a:rPr>
              <a:t>maintain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healthy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work-</a:t>
            </a:r>
            <a:r>
              <a:rPr dirty="0" sz="1200">
                <a:latin typeface="Arial MT"/>
                <a:cs typeface="Arial MT"/>
              </a:rPr>
              <a:t>life balance,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well-</a:t>
            </a:r>
            <a:r>
              <a:rPr dirty="0" sz="1200">
                <a:latin typeface="Arial MT"/>
                <a:cs typeface="Arial MT"/>
              </a:rPr>
              <a:t>being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 </a:t>
            </a:r>
            <a:r>
              <a:rPr dirty="0" sz="1200" spc="-10">
                <a:latin typeface="Arial MT"/>
                <a:cs typeface="Arial MT"/>
              </a:rPr>
              <a:t>satisfaction.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Prioritizing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5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Goal </a:t>
            </a:r>
            <a:r>
              <a:rPr dirty="0" sz="1200" spc="-10">
                <a:latin typeface="Arial MT"/>
                <a:cs typeface="Arial MT"/>
              </a:rPr>
              <a:t>setting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Multi-tasking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Decision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making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5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Collaboration</a:t>
            </a:r>
            <a:endParaRPr sz="12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80"/>
              </a:spcBef>
              <a:buFont typeface="Symbol"/>
              <a:buChar char=""/>
            </a:pPr>
            <a:endParaRPr sz="1200">
              <a:latin typeface="Arial MT"/>
              <a:cs typeface="Arial MT"/>
            </a:endParaRPr>
          </a:p>
          <a:p>
            <a:pPr algn="just" marL="241935" indent="-229235">
              <a:lnSpc>
                <a:spcPct val="100000"/>
              </a:lnSpc>
              <a:buFont typeface="Calibri Light"/>
              <a:buAutoNum type="arabicPeriod" startAt="9"/>
              <a:tabLst>
                <a:tab pos="241935" algn="l"/>
              </a:tabLst>
            </a:pPr>
            <a:r>
              <a:rPr dirty="0" sz="1200" spc="-35">
                <a:latin typeface="Arial MT"/>
                <a:cs typeface="Arial MT"/>
              </a:rPr>
              <a:t>Sales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200">
                <a:latin typeface="Arial MT"/>
                <a:cs typeface="Arial MT"/>
              </a:rPr>
              <a:t>Sales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vital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salespeople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valuable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know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sell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sales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sales,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pitch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negotiate,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stakeholders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strong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160"/>
              </a:spcBef>
            </a:pPr>
            <a:r>
              <a:rPr dirty="0" sz="1200">
                <a:latin typeface="Arial MT"/>
                <a:cs typeface="Arial MT"/>
              </a:rPr>
              <a:t>Sales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10">
                <a:latin typeface="Arial MT"/>
                <a:cs typeface="Arial MT"/>
              </a:rPr>
              <a:t> include: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acumen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Negotiation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Relationship-building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Data </a:t>
            </a:r>
            <a:r>
              <a:rPr dirty="0" sz="1200" spc="-10">
                <a:latin typeface="Arial MT"/>
                <a:cs typeface="Arial MT"/>
              </a:rPr>
              <a:t>analysis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6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selling</a:t>
            </a:r>
            <a:endParaRPr sz="1200">
              <a:latin typeface="Arial MT"/>
              <a:cs typeface="Arial MT"/>
            </a:endParaRPr>
          </a:p>
          <a:p>
            <a:pPr algn="just" marL="240665" indent="-227965">
              <a:lnSpc>
                <a:spcPct val="100000"/>
              </a:lnSpc>
              <a:spcBef>
                <a:spcPts val="165"/>
              </a:spcBef>
              <a:buFont typeface="Calibri Light"/>
              <a:buAutoNum type="arabicPeriod" startAt="10"/>
              <a:tabLst>
                <a:tab pos="240665" algn="l"/>
              </a:tabLst>
            </a:pPr>
            <a:r>
              <a:rPr dirty="0" sz="1200" spc="-40">
                <a:latin typeface="Arial MT"/>
                <a:cs typeface="Arial MT"/>
              </a:rPr>
              <a:t>Stress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40">
                <a:latin typeface="Arial MT"/>
                <a:cs typeface="Arial MT"/>
              </a:rPr>
              <a:t>Management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Skills:</a:t>
            </a:r>
            <a:endParaRPr sz="1200">
              <a:latin typeface="Arial MT"/>
              <a:cs typeface="Arial MT"/>
            </a:endParaRPr>
          </a:p>
          <a:p>
            <a:pPr algn="just" marL="12700" marR="6350">
              <a:lnSpc>
                <a:spcPct val="110000"/>
              </a:lnSpc>
            </a:pPr>
            <a:r>
              <a:rPr dirty="0" sz="1200">
                <a:latin typeface="Arial MT"/>
                <a:cs typeface="Arial MT"/>
              </a:rPr>
              <a:t>Leading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 can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toll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entrepreneur’s well-being.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 </a:t>
            </a:r>
            <a:r>
              <a:rPr dirty="0" sz="1200" spc="-25">
                <a:latin typeface="Arial MT"/>
                <a:cs typeface="Arial MT"/>
              </a:rPr>
              <a:t>how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efficiently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cope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stress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themselves,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employees,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business.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Stress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maintain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physical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mental </a:t>
            </a:r>
            <a:r>
              <a:rPr dirty="0" sz="1200">
                <a:latin typeface="Arial MT"/>
                <a:cs typeface="Arial MT"/>
              </a:rPr>
              <a:t>health,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enhance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professional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relationships,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overall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life.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include: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31139"/>
            <a:ext cx="3607435" cy="123444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244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Meditation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1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Positive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thinking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Mindfulness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Sleep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hygiene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Exercise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b="1">
                <a:latin typeface="Arial"/>
                <a:cs typeface="Arial"/>
              </a:rPr>
              <a:t>Here are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few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examples of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entrepreneurial skills: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88335" y="1439926"/>
            <a:ext cx="1195070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Reliability </a:t>
            </a: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thinking Risk-taking</a:t>
            </a:r>
            <a:endParaRPr sz="1200">
              <a:latin typeface="Arial MT"/>
              <a:cs typeface="Arial MT"/>
            </a:endParaRPr>
          </a:p>
          <a:p>
            <a:pPr marL="12700" marR="190500">
              <a:lnSpc>
                <a:spcPct val="110000"/>
              </a:lnSpc>
              <a:spcBef>
                <a:spcPts val="10"/>
              </a:spcBef>
            </a:pPr>
            <a:r>
              <a:rPr dirty="0" sz="1200" spc="-10">
                <a:latin typeface="Arial MT"/>
                <a:cs typeface="Arial MT"/>
              </a:rPr>
              <a:t>Networking Innovation Flexibility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1439926"/>
            <a:ext cx="1466215" cy="16383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240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Mentorship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Responsibility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Delegation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5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Empathy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Creativity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 spc="-10">
                <a:latin typeface="Arial MT"/>
                <a:cs typeface="Arial MT"/>
              </a:rPr>
              <a:t>Problem-solving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4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>
                <a:latin typeface="Arial MT"/>
                <a:cs typeface="Arial MT"/>
              </a:rPr>
              <a:t>Conflict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resolution</a:t>
            </a:r>
            <a:endParaRPr sz="12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55"/>
              </a:spcBef>
              <a:buSzPct val="83333"/>
              <a:buFont typeface="Symbol"/>
              <a:buChar char=""/>
              <a:tabLst>
                <a:tab pos="240665" algn="l"/>
              </a:tabLst>
            </a:pP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96416" y="3270757"/>
            <a:ext cx="6234430" cy="1762125"/>
          </a:xfrm>
          <a:prstGeom prst="rect">
            <a:avLst/>
          </a:prstGeom>
          <a:solidFill>
            <a:srgbClr val="F7F6F6"/>
          </a:solidFill>
        </p:spPr>
        <p:txBody>
          <a:bodyPr wrap="square" lIns="0" tIns="3810" rIns="0" bIns="0" rtlCol="0" vert="horz">
            <a:spAutoFit/>
          </a:bodyPr>
          <a:lstStyle/>
          <a:p>
            <a:pPr marL="17780" marR="74930">
              <a:lnSpc>
                <a:spcPts val="1370"/>
              </a:lnSpc>
              <a:spcBef>
                <a:spcPts val="30"/>
              </a:spcBef>
            </a:pP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study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one-</a:t>
            </a:r>
            <a:r>
              <a:rPr dirty="0" sz="1200">
                <a:latin typeface="Arial MT"/>
                <a:cs typeface="Arial MT"/>
              </a:rPr>
              <a:t>point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managerial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skills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raises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probability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of</a:t>
            </a:r>
            <a:r>
              <a:rPr dirty="0" sz="1200" spc="50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being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high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performer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by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3.1%,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while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 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one-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point</a:t>
            </a:r>
            <a:r>
              <a:rPr dirty="0" sz="1200" spc="-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increase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technical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skills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increases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this</a:t>
            </a:r>
            <a:endParaRPr sz="1200">
              <a:latin typeface="Arial MT"/>
              <a:cs typeface="Arial MT"/>
            </a:endParaRPr>
          </a:p>
          <a:p>
            <a:pPr marL="17780" marR="247015">
              <a:lnSpc>
                <a:spcPts val="1380"/>
              </a:lnSpc>
              <a:spcBef>
                <a:spcPts val="5"/>
              </a:spcBef>
            </a:pP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probability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by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2.9%.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You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may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therefore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think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about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investing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your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own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development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to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help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your</a:t>
            </a:r>
            <a:r>
              <a:rPr dirty="0" sz="1200" spc="-1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business</a:t>
            </a:r>
            <a:r>
              <a:rPr dirty="0" sz="1200" spc="-2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grow.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 MT"/>
              <a:cs typeface="Arial MT"/>
            </a:endParaRPr>
          </a:p>
          <a:p>
            <a:pPr marL="17780" marR="28575">
              <a:lnSpc>
                <a:spcPts val="1380"/>
              </a:lnSpc>
              <a:spcBef>
                <a:spcPts val="5"/>
              </a:spcBef>
            </a:pP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Managerial</a:t>
            </a:r>
            <a:r>
              <a:rPr dirty="0" sz="1200" spc="-35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skills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include: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organizational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management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,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leadership</a:t>
            </a:r>
            <a:r>
              <a:rPr dirty="0" sz="1200" spc="-25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and</a:t>
            </a:r>
            <a:r>
              <a:rPr dirty="0" sz="1200" spc="-3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people</a:t>
            </a:r>
            <a:r>
              <a:rPr dirty="0" sz="1200" spc="-30">
                <a:latin typeface="Arial MT"/>
                <a:cs typeface="Arial MT"/>
                <a:hlinkClick r:id="rId3"/>
              </a:rPr>
              <a:t> </a:t>
            </a:r>
            <a:r>
              <a:rPr dirty="0" sz="1200" spc="-10">
                <a:latin typeface="Arial MT"/>
                <a:cs typeface="Arial MT"/>
                <a:hlinkClick r:id="rId3"/>
              </a:rPr>
              <a:t>management</a:t>
            </a:r>
            <a:r>
              <a:rPr dirty="0" sz="1200" spc="-10">
                <a:solidFill>
                  <a:srgbClr val="172F3E"/>
                </a:solidFill>
                <a:latin typeface="Arial MT"/>
                <a:cs typeface="Arial MT"/>
              </a:rPr>
              <a:t>, </a:t>
            </a:r>
            <a:r>
              <a:rPr dirty="0" sz="1200">
                <a:latin typeface="Arial MT"/>
                <a:cs typeface="Arial MT"/>
                <a:hlinkClick r:id="rId4"/>
              </a:rPr>
              <a:t>innovation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5"/>
              </a:rPr>
              <a:t>networking</a:t>
            </a:r>
            <a:endParaRPr sz="1200">
              <a:latin typeface="Arial MT"/>
              <a:cs typeface="Arial MT"/>
            </a:endParaRPr>
          </a:p>
          <a:p>
            <a:pPr marL="17780" marR="387350">
              <a:lnSpc>
                <a:spcPts val="1420"/>
              </a:lnSpc>
              <a:spcBef>
                <a:spcPts val="1335"/>
              </a:spcBef>
            </a:pP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Technical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skills</a:t>
            </a:r>
            <a:r>
              <a:rPr dirty="0" sz="1200" spc="-3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72F3E"/>
                </a:solidFill>
                <a:latin typeface="Arial MT"/>
                <a:cs typeface="Arial MT"/>
              </a:rPr>
              <a:t>include:</a:t>
            </a:r>
            <a:r>
              <a:rPr dirty="0" sz="1200" spc="-20">
                <a:solidFill>
                  <a:srgbClr val="172F3E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financial</a:t>
            </a:r>
            <a:r>
              <a:rPr dirty="0" sz="1200" spc="-25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management</a:t>
            </a:r>
            <a:r>
              <a:rPr dirty="0" sz="1100">
                <a:latin typeface="Calibri"/>
                <a:cs typeface="Calibri"/>
                <a:hlinkClick r:id="rId6"/>
              </a:rPr>
              <a:t>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sales</a:t>
            </a:r>
            <a:r>
              <a:rPr dirty="0" sz="1200" spc="-30">
                <a:latin typeface="Arial MT"/>
                <a:cs typeface="Arial MT"/>
                <a:hlinkClick r:id="rId7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and</a:t>
            </a:r>
            <a:r>
              <a:rPr dirty="0" sz="1200" spc="-25">
                <a:latin typeface="Arial MT"/>
                <a:cs typeface="Arial MT"/>
                <a:hlinkClick r:id="rId7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marketing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human</a:t>
            </a:r>
            <a:r>
              <a:rPr dirty="0" sz="1200" spc="-20">
                <a:latin typeface="Arial MT"/>
                <a:cs typeface="Arial MT"/>
                <a:hlinkClick r:id="rId8"/>
              </a:rPr>
              <a:t> </a:t>
            </a:r>
            <a:r>
              <a:rPr dirty="0" sz="1200" spc="-10">
                <a:latin typeface="Arial MT"/>
                <a:cs typeface="Arial MT"/>
                <a:hlinkClick r:id="rId8"/>
              </a:rPr>
              <a:t>resources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management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9"/>
              </a:rPr>
              <a:t>strategic</a:t>
            </a:r>
            <a:r>
              <a:rPr dirty="0" sz="1200" spc="-50">
                <a:latin typeface="Arial MT"/>
                <a:cs typeface="Arial MT"/>
                <a:hlinkClick r:id="rId9"/>
              </a:rPr>
              <a:t> </a:t>
            </a:r>
            <a:r>
              <a:rPr dirty="0" sz="1200" spc="-10">
                <a:latin typeface="Arial MT"/>
                <a:cs typeface="Arial MT"/>
                <a:hlinkClick r:id="rId9"/>
              </a:rPr>
              <a:t>planning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02004" y="5097906"/>
            <a:ext cx="6216650" cy="47066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must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following qualities: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-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45"/>
              </a:lnSpc>
              <a:spcBef>
                <a:spcPts val="600"/>
              </a:spcBef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strong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achieve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245"/>
              </a:lnSpc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confidence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his/her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ability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succeed</a:t>
            </a:r>
            <a:endParaRPr sz="1200">
              <a:latin typeface="Arial MT"/>
              <a:cs typeface="Arial MT"/>
            </a:endParaRPr>
          </a:p>
          <a:p>
            <a:pPr marL="469265" marR="5080" indent="-228600">
              <a:lnSpc>
                <a:spcPts val="1240"/>
              </a:lnSpc>
              <a:spcBef>
                <a:spcPts val="105"/>
              </a:spcBef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always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 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optimist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 he/she will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realise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his/her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dream, set goal,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 take </a:t>
            </a:r>
            <a:r>
              <a:rPr dirty="0" sz="1200" spc="-10">
                <a:latin typeface="Arial MT"/>
                <a:cs typeface="Arial MT"/>
              </a:rPr>
              <a:t>action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goal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135"/>
              </a:lnSpc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moderate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calculated</a:t>
            </a:r>
            <a:r>
              <a:rPr dirty="0" sz="1200" spc="-20">
                <a:latin typeface="Arial MT"/>
                <a:cs typeface="Arial MT"/>
              </a:rPr>
              <a:t> risk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240"/>
              </a:lnSpc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patience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perseverance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240"/>
              </a:lnSpc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able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hard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work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40"/>
              </a:lnSpc>
              <a:buFont typeface="Wingdings"/>
              <a:buChar char="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never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achievable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task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once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started.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Characteristics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Entrepreneurs</a:t>
            </a:r>
            <a:endParaRPr sz="1200">
              <a:latin typeface="Arial"/>
              <a:cs typeface="Arial"/>
            </a:endParaRPr>
          </a:p>
          <a:p>
            <a:pPr marL="469265" marR="2275205">
              <a:lnSpc>
                <a:spcPct val="157500"/>
              </a:lnSpc>
              <a:spcBef>
                <a:spcPts val="15"/>
              </a:spcBef>
            </a:pPr>
            <a:r>
              <a:rPr dirty="0" sz="1200" spc="-20">
                <a:latin typeface="Arial MT"/>
                <a:cs typeface="Arial MT"/>
              </a:rPr>
              <a:t>Total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commitment,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determination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perseverance </a:t>
            </a:r>
            <a:r>
              <a:rPr dirty="0" sz="1200">
                <a:latin typeface="Arial MT"/>
                <a:cs typeface="Arial MT"/>
              </a:rPr>
              <a:t>Drive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grow</a:t>
            </a:r>
            <a:endParaRPr sz="12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825"/>
              </a:spcBef>
            </a:pPr>
            <a:r>
              <a:rPr dirty="0" sz="1200">
                <a:latin typeface="Arial MT"/>
                <a:cs typeface="Arial MT"/>
              </a:rPr>
              <a:t>Opportunity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oriented</a:t>
            </a:r>
            <a:endParaRPr sz="1200">
              <a:latin typeface="Arial MT"/>
              <a:cs typeface="Arial MT"/>
            </a:endParaRPr>
          </a:p>
          <a:p>
            <a:pPr marL="469265" marR="2858770">
              <a:lnSpc>
                <a:spcPct val="157500"/>
              </a:lnSpc>
              <a:spcBef>
                <a:spcPts val="15"/>
              </a:spcBef>
            </a:pPr>
            <a:r>
              <a:rPr dirty="0" sz="1200" spc="-20">
                <a:latin typeface="Arial MT"/>
                <a:cs typeface="Arial MT"/>
              </a:rPr>
              <a:t>Taking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responsibility </a:t>
            </a:r>
            <a:r>
              <a:rPr dirty="0" sz="1200">
                <a:latin typeface="Arial MT"/>
                <a:cs typeface="Arial MT"/>
              </a:rPr>
              <a:t>Persistent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solving</a:t>
            </a:r>
            <a:endParaRPr sz="12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Arial MT"/>
                <a:cs typeface="Arial MT"/>
              </a:rPr>
              <a:t>Realism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sense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humour</a:t>
            </a:r>
            <a:endParaRPr sz="1200">
              <a:latin typeface="Arial MT"/>
              <a:cs typeface="Arial MT"/>
            </a:endParaRPr>
          </a:p>
          <a:p>
            <a:pPr marL="469265" marR="3823335">
              <a:lnSpc>
                <a:spcPct val="1575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Seeking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feedback </a:t>
            </a:r>
            <a:r>
              <a:rPr dirty="0" sz="1200">
                <a:latin typeface="Arial MT"/>
                <a:cs typeface="Arial MT"/>
              </a:rPr>
              <a:t>Internal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control</a:t>
            </a:r>
            <a:endParaRPr sz="12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Arial MT"/>
                <a:cs typeface="Arial MT"/>
              </a:rPr>
              <a:t>Calculated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seeking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44270"/>
            <a:ext cx="6224905" cy="9613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3747135">
              <a:lnSpc>
                <a:spcPct val="1575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Low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status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power </a:t>
            </a:r>
            <a:r>
              <a:rPr dirty="0" sz="1200">
                <a:latin typeface="Arial MT"/>
                <a:cs typeface="Arial MT"/>
              </a:rPr>
              <a:t>Integrity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reliability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33020">
              <a:lnSpc>
                <a:spcPct val="102499"/>
              </a:lnSpc>
            </a:pPr>
            <a:r>
              <a:rPr dirty="0" sz="1200" spc="-10">
                <a:latin typeface="Times New Roman"/>
                <a:cs typeface="Times New Roman"/>
              </a:rPr>
              <a:t>FINANCIAL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entrepreneurship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enterprise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expectation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getting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sufficient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profits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along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attractive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may </a:t>
            </a:r>
            <a:r>
              <a:rPr dirty="0" sz="1200">
                <a:latin typeface="Times New Roman"/>
                <a:cs typeface="Times New Roman"/>
              </a:rPr>
              <a:t>get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income.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Sometimes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incur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losses.</a:t>
            </a:r>
            <a:endParaRPr sz="1200">
              <a:latin typeface="Times New Roman"/>
              <a:cs typeface="Times New Roman"/>
            </a:endParaRPr>
          </a:p>
          <a:p>
            <a:pPr marL="12700" marR="164465">
              <a:lnSpc>
                <a:spcPct val="102499"/>
              </a:lnSpc>
              <a:spcBef>
                <a:spcPts val="790"/>
              </a:spcBef>
            </a:pPr>
            <a:r>
              <a:rPr dirty="0" sz="1200" spc="-10">
                <a:latin typeface="Times New Roman"/>
                <a:cs typeface="Times New Roman"/>
              </a:rPr>
              <a:t>PERSONAL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entrepreneur’s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 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she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sacrifice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pleasures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attached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family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life.</a:t>
            </a:r>
            <a:endParaRPr sz="1200">
              <a:latin typeface="Times New Roman"/>
              <a:cs typeface="Times New Roman"/>
            </a:endParaRPr>
          </a:p>
          <a:p>
            <a:pPr marL="12700" marR="212090">
              <a:lnSpc>
                <a:spcPct val="102499"/>
              </a:lnSpc>
              <a:spcBef>
                <a:spcPts val="795"/>
              </a:spcBef>
            </a:pPr>
            <a:r>
              <a:rPr dirty="0" sz="1200">
                <a:latin typeface="Times New Roman"/>
                <a:cs typeface="Times New Roman"/>
              </a:rPr>
              <a:t>CARRIER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RISK: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caused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number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reasons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leaving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successful </a:t>
            </a:r>
            <a:r>
              <a:rPr dirty="0" sz="1200">
                <a:latin typeface="Times New Roman"/>
                <a:cs typeface="Times New Roman"/>
              </a:rPr>
              <a:t>career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failure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causing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damage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professional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reputation.</a:t>
            </a:r>
            <a:endParaRPr sz="1200">
              <a:latin typeface="Times New Roman"/>
              <a:cs typeface="Times New Roman"/>
            </a:endParaRPr>
          </a:p>
          <a:p>
            <a:pPr marL="12700" marR="307340">
              <a:lnSpc>
                <a:spcPct val="102499"/>
              </a:lnSpc>
              <a:spcBef>
                <a:spcPts val="790"/>
              </a:spcBef>
            </a:pPr>
            <a:r>
              <a:rPr dirty="0" sz="1200" spc="-10">
                <a:latin typeface="Times New Roman"/>
                <a:cs typeface="Times New Roman"/>
              </a:rPr>
              <a:t>PSYCHOLOGICAL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Psychological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agonies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bears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while organizing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running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venturesome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suffered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catastrophes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unable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bounce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back.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4099"/>
              </a:lnSpc>
              <a:spcBef>
                <a:spcPts val="805"/>
              </a:spcBef>
            </a:pPr>
            <a:r>
              <a:rPr dirty="0" sz="1100" spc="-20">
                <a:latin typeface="Arial MT"/>
                <a:cs typeface="Arial MT"/>
              </a:rPr>
              <a:t>EARLY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PERIOD: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earliest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definition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go-between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Marco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Polo.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tried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establish trade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route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far East. He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used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sign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contract with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venture capitalist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his </a:t>
            </a:r>
            <a:r>
              <a:rPr dirty="0" sz="1100">
                <a:latin typeface="Arial MT"/>
                <a:cs typeface="Arial MT"/>
              </a:rPr>
              <a:t>goods.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capitalist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risk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bearer.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merchant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adventurer took the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role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trading.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After </a:t>
            </a:r>
            <a:r>
              <a:rPr dirty="0" sz="1100" spc="-25">
                <a:latin typeface="Arial MT"/>
                <a:cs typeface="Arial MT"/>
              </a:rPr>
              <a:t>his </a:t>
            </a:r>
            <a:r>
              <a:rPr dirty="0" sz="1100">
                <a:latin typeface="Arial MT"/>
                <a:cs typeface="Arial MT"/>
              </a:rPr>
              <a:t>successful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selling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goods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completing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trips,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profits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were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shared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capitalist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merchant.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114">
                <a:latin typeface="Times New Roman"/>
                <a:cs typeface="Times New Roman"/>
              </a:rPr>
              <a:t> </a:t>
            </a:r>
            <a:r>
              <a:rPr dirty="0" sz="1100">
                <a:latin typeface="Arial MT"/>
                <a:cs typeface="Arial MT"/>
              </a:rPr>
              <a:t>MIDDLE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AGES: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term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referred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person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managing large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projects.</a:t>
            </a:r>
            <a:r>
              <a:rPr dirty="0" sz="1100" spc="-30">
                <a:latin typeface="Arial MT"/>
                <a:cs typeface="Arial MT"/>
              </a:rPr>
              <a:t> He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was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not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taking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any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risk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but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was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managing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projects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using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resources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provided.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example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cleric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charge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great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architectural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works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such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castles,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public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buildings, </a:t>
            </a:r>
            <a:r>
              <a:rPr dirty="0" sz="1100">
                <a:latin typeface="Arial MT"/>
                <a:cs typeface="Arial MT"/>
              </a:rPr>
              <a:t>cathedrals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etc.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185">
                <a:latin typeface="Times New Roman"/>
                <a:cs typeface="Times New Roman"/>
              </a:rPr>
              <a:t> </a:t>
            </a:r>
            <a:r>
              <a:rPr dirty="0" sz="1100">
                <a:latin typeface="Arial MT"/>
                <a:cs typeface="Arial MT"/>
              </a:rPr>
              <a:t>17th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CENTURY:An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person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entered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into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contractual </a:t>
            </a:r>
            <a:r>
              <a:rPr dirty="0" sz="1100">
                <a:latin typeface="Arial MT"/>
                <a:cs typeface="Arial MT"/>
              </a:rPr>
              <a:t>arrangement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Govt.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perform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service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supply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goods.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profit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taken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(or </a:t>
            </a:r>
            <a:r>
              <a:rPr dirty="0" sz="1100">
                <a:latin typeface="Arial MT"/>
                <a:cs typeface="Arial MT"/>
              </a:rPr>
              <a:t>loss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borne)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Arial MT"/>
                <a:cs typeface="Arial MT"/>
              </a:rPr>
              <a:t>18th</a:t>
            </a:r>
            <a:r>
              <a:rPr dirty="0" sz="1100" spc="-20">
                <a:latin typeface="Arial MT"/>
                <a:cs typeface="Arial MT"/>
              </a:rPr>
              <a:t> CENTURY: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Richard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Cantillon,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French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Economist,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applied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term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first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time.</a:t>
            </a:r>
            <a:r>
              <a:rPr dirty="0" sz="1100" spc="1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regarded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 spc="-10">
                <a:latin typeface="Arial MT"/>
                <a:cs typeface="Arial MT"/>
              </a:rPr>
              <a:t>founder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term.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defined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person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who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buys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factor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services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certain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prices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view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uncertain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prices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future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>
                <a:latin typeface="Arial MT"/>
                <a:cs typeface="Arial MT"/>
              </a:rPr>
              <a:t>19th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CENTURY: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were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distinguished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managers.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were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viewed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mostly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economic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perspective.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takes </a:t>
            </a:r>
            <a:r>
              <a:rPr dirty="0" sz="1100">
                <a:latin typeface="Arial MT"/>
                <a:cs typeface="Arial MT"/>
              </a:rPr>
              <a:t>risk,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contributes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own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initiative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skills.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plans,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organizes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leads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enterprise.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12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Arial MT"/>
                <a:cs typeface="Arial MT"/>
              </a:rPr>
              <a:t>20th </a:t>
            </a:r>
            <a:r>
              <a:rPr dirty="0" sz="1100" spc="-10">
                <a:latin typeface="Arial MT"/>
                <a:cs typeface="Arial MT"/>
              </a:rPr>
              <a:t>CENTURY: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During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 early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20th century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Dewing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equated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 entrepreneur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promoter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viewed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promoter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one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transformed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ideas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into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profitable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business.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Joseph </a:t>
            </a:r>
            <a:r>
              <a:rPr dirty="0" sz="1100">
                <a:latin typeface="Arial MT"/>
                <a:cs typeface="Arial MT"/>
              </a:rPr>
              <a:t>Schumpeter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described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innovator.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According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 </a:t>
            </a:r>
            <a:r>
              <a:rPr dirty="0" sz="1100">
                <a:latin typeface="Arial MT"/>
                <a:cs typeface="Arial MT"/>
              </a:rPr>
              <a:t>innovator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develops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untried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technology.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Symbol"/>
                <a:cs typeface="Symbol"/>
              </a:rPr>
              <a:t></a:t>
            </a:r>
            <a:r>
              <a:rPr dirty="0" sz="1100" spc="135">
                <a:latin typeface="Times New Roman"/>
                <a:cs typeface="Times New Roman"/>
              </a:rPr>
              <a:t> </a:t>
            </a:r>
            <a:r>
              <a:rPr dirty="0" sz="1100">
                <a:latin typeface="Arial MT"/>
                <a:cs typeface="Arial MT"/>
              </a:rPr>
              <a:t>21th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CENTURY: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Research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Scientists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live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Bone </a:t>
            </a:r>
            <a:r>
              <a:rPr dirty="0" sz="1100">
                <a:latin typeface="Arial MT"/>
                <a:cs typeface="Arial MT"/>
              </a:rPr>
              <a:t>pointed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always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important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individual </a:t>
            </a:r>
            <a:r>
              <a:rPr dirty="0" sz="1100">
                <a:latin typeface="Arial MT"/>
                <a:cs typeface="Arial MT"/>
              </a:rPr>
              <a:t>comes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up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entirely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idea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be </a:t>
            </a:r>
            <a:r>
              <a:rPr dirty="0" sz="1100">
                <a:latin typeface="Arial MT"/>
                <a:cs typeface="Arial MT"/>
              </a:rPr>
              <a:t>called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if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adding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incremental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value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current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product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service,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25">
                <a:latin typeface="Arial MT"/>
                <a:cs typeface="Arial MT"/>
              </a:rPr>
              <a:t> can </a:t>
            </a:r>
            <a:r>
              <a:rPr dirty="0" sz="1100">
                <a:latin typeface="Arial MT"/>
                <a:cs typeface="Arial MT"/>
              </a:rPr>
              <a:t>rightly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called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entrepreneur.</a:t>
            </a: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825"/>
              </a:spcBef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below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middle-</a:t>
            </a:r>
            <a:r>
              <a:rPr dirty="0" sz="1200">
                <a:latin typeface="Arial MT"/>
                <a:cs typeface="Arial MT"/>
              </a:rPr>
              <a:t>class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boy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 </a:t>
            </a:r>
            <a:r>
              <a:rPr dirty="0" sz="1200" b="1">
                <a:latin typeface="Arial"/>
                <a:cs typeface="Arial"/>
              </a:rPr>
              <a:t>Mr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Sudheer </a:t>
            </a:r>
            <a:r>
              <a:rPr dirty="0" sz="1200" spc="-20" b="1">
                <a:latin typeface="Arial"/>
                <a:cs typeface="Arial"/>
              </a:rPr>
              <a:t>Nair</a:t>
            </a:r>
            <a:endParaRPr sz="1200">
              <a:latin typeface="Arial"/>
              <a:cs typeface="Arial"/>
            </a:endParaRPr>
          </a:p>
          <a:p>
            <a:pPr algn="just" marL="12700" marR="5715" indent="456565">
              <a:lnSpc>
                <a:spcPct val="95900"/>
              </a:lnSpc>
              <a:spcBef>
                <a:spcPts val="1375"/>
              </a:spcBef>
            </a:pP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family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problems,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father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sudden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demise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dropped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joined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cargo </a:t>
            </a:r>
            <a:r>
              <a:rPr dirty="0" sz="1200">
                <a:latin typeface="Arial MT"/>
                <a:cs typeface="Arial MT"/>
              </a:rPr>
              <a:t>service.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Bcz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interest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turned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typist,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became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computer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operator,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daily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programmer, </a:t>
            </a:r>
            <a:r>
              <a:rPr dirty="0" sz="1200">
                <a:latin typeface="Arial MT"/>
                <a:cs typeface="Arial MT"/>
              </a:rPr>
              <a:t>prepared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software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codes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Dubai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software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15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years. </a:t>
            </a:r>
            <a:r>
              <a:rPr dirty="0" sz="1200">
                <a:latin typeface="Arial MT"/>
                <a:cs typeface="Arial MT"/>
              </a:rPr>
              <a:t>Later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Started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(ERP)in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2006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workers…later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more </a:t>
            </a:r>
            <a:r>
              <a:rPr dirty="0" sz="1200">
                <a:latin typeface="Arial MT"/>
                <a:cs typeface="Arial MT"/>
              </a:rPr>
              <a:t>than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100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employees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8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crores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turnover,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300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clients,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having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25,000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users….he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Got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Udyog </a:t>
            </a:r>
            <a:r>
              <a:rPr dirty="0" sz="1200">
                <a:latin typeface="Arial MT"/>
                <a:cs typeface="Arial MT"/>
              </a:rPr>
              <a:t>Ratan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award,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leadership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award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Institute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(IID)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</a:t>
            </a:r>
            <a:r>
              <a:rPr dirty="0" sz="1200" spc="-25">
                <a:latin typeface="Arial MT"/>
                <a:cs typeface="Arial MT"/>
              </a:rPr>
              <a:t> he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e-</a:t>
            </a:r>
            <a:r>
              <a:rPr dirty="0" sz="1200">
                <a:latin typeface="Arial MT"/>
                <a:cs typeface="Arial MT"/>
              </a:rPr>
              <a:t>resource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 </a:t>
            </a:r>
            <a:r>
              <a:rPr dirty="0" sz="1200" spc="-20">
                <a:latin typeface="Arial MT"/>
                <a:cs typeface="Arial MT"/>
              </a:rPr>
              <a:t>Tech</a:t>
            </a:r>
            <a:endParaRPr sz="1200">
              <a:latin typeface="Arial MT"/>
              <a:cs typeface="Arial MT"/>
            </a:endParaRPr>
          </a:p>
          <a:p>
            <a:pPr algn="just" marL="12700" marR="6350" indent="456565">
              <a:lnSpc>
                <a:spcPct val="143600"/>
              </a:lnSpc>
              <a:spcBef>
                <a:spcPts val="750"/>
              </a:spcBef>
            </a:pPr>
            <a:r>
              <a:rPr dirty="0" sz="1100">
                <a:latin typeface="Arial MT"/>
                <a:cs typeface="Arial MT"/>
              </a:rPr>
              <a:t>if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necessity is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mother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invention,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adversity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 cases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been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reason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for </a:t>
            </a:r>
            <a:r>
              <a:rPr dirty="0" sz="1100">
                <a:latin typeface="Arial MT"/>
                <a:cs typeface="Arial MT"/>
              </a:rPr>
              <a:t>entrepreneurship.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case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Nair,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founder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&amp;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CEO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resource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Infotech,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adversity </a:t>
            </a:r>
            <a:r>
              <a:rPr dirty="0" sz="1100">
                <a:latin typeface="Arial MT"/>
                <a:cs typeface="Arial MT"/>
              </a:rPr>
              <a:t>brought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best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Coupled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sheer grit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conviction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helped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81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6886"/>
            <a:ext cx="6224905" cy="9664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>
              <a:lnSpc>
                <a:spcPct val="143700"/>
              </a:lnSpc>
              <a:spcBef>
                <a:spcPts val="95"/>
              </a:spcBef>
            </a:pPr>
            <a:r>
              <a:rPr dirty="0" sz="1100">
                <a:latin typeface="Arial MT"/>
                <a:cs typeface="Arial MT"/>
              </a:rPr>
              <a:t>million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ERP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firm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today.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Sudheer’s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classic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tale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rags-</a:t>
            </a:r>
            <a:r>
              <a:rPr dirty="0" sz="1100" spc="-10">
                <a:latin typeface="Arial MT"/>
                <a:cs typeface="Arial MT"/>
              </a:rPr>
              <a:t>to-</a:t>
            </a:r>
            <a:r>
              <a:rPr dirty="0" sz="1100">
                <a:latin typeface="Arial MT"/>
                <a:cs typeface="Arial MT"/>
              </a:rPr>
              <a:t>riches.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comes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lower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middle </a:t>
            </a:r>
            <a:r>
              <a:rPr dirty="0" sz="1100">
                <a:latin typeface="Arial MT"/>
                <a:cs typeface="Arial MT"/>
              </a:rPr>
              <a:t>class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family,</a:t>
            </a:r>
            <a:r>
              <a:rPr dirty="0" sz="1100" spc="1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does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1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1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any</a:t>
            </a:r>
            <a:r>
              <a:rPr dirty="0" sz="1100" spc="19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ivy-</a:t>
            </a:r>
            <a:r>
              <a:rPr dirty="0" sz="1100">
                <a:latin typeface="Arial MT"/>
                <a:cs typeface="Arial MT"/>
              </a:rPr>
              <a:t>league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credentials</a:t>
            </a:r>
            <a:r>
              <a:rPr dirty="0" sz="1100" spc="19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attach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1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name.</a:t>
            </a:r>
            <a:r>
              <a:rPr dirty="0" sz="1100" spc="2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discontinue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higher</a:t>
            </a:r>
            <a:r>
              <a:rPr dirty="0" sz="1100" spc="1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studies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age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16,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due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sudden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demise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father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9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following </a:t>
            </a:r>
            <a:r>
              <a:rPr dirty="0" sz="1100">
                <a:latin typeface="Arial MT"/>
                <a:cs typeface="Arial MT"/>
              </a:rPr>
              <a:t>financial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problems.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situation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forced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search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support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family.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Initially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ended </a:t>
            </a:r>
            <a:r>
              <a:rPr dirty="0" sz="1100">
                <a:latin typeface="Arial MT"/>
                <a:cs typeface="Arial MT"/>
              </a:rPr>
              <a:t>up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odd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jobs,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which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included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helper’s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Sahar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Cargo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Complex,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Mumbai.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enthusiasm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towards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life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wish 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progress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life,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made him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what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today.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On </a:t>
            </a:r>
            <a:r>
              <a:rPr dirty="0" sz="1100">
                <a:latin typeface="Arial MT"/>
                <a:cs typeface="Arial MT"/>
              </a:rPr>
              <a:t>few</a:t>
            </a:r>
            <a:r>
              <a:rPr dirty="0" sz="1100" spc="2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occasions,</a:t>
            </a:r>
            <a:r>
              <a:rPr dirty="0" sz="1100" spc="2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documentations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were</a:t>
            </a:r>
            <a:r>
              <a:rPr dirty="0" sz="1100" spc="2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required</a:t>
            </a:r>
            <a:r>
              <a:rPr dirty="0" sz="1100" spc="2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Cargo</a:t>
            </a:r>
            <a:r>
              <a:rPr dirty="0" sz="1100" spc="2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Complex</a:t>
            </a:r>
            <a:r>
              <a:rPr dirty="0" sz="1100" spc="2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2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27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Sudheer’s </a:t>
            </a:r>
            <a:r>
              <a:rPr dirty="0" sz="1100">
                <a:latin typeface="Arial MT"/>
                <a:cs typeface="Arial MT"/>
              </a:rPr>
              <a:t>introduction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typewriter, </a:t>
            </a:r>
            <a:r>
              <a:rPr dirty="0" sz="1100">
                <a:latin typeface="Arial MT"/>
                <a:cs typeface="Arial MT"/>
              </a:rPr>
              <a:t>eventually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transforming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into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expert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typist.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Next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took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up</a:t>
            </a:r>
            <a:r>
              <a:rPr dirty="0" sz="1100" spc="-25">
                <a:latin typeface="Arial MT"/>
                <a:cs typeface="Arial MT"/>
              </a:rPr>
              <a:t> the </a:t>
            </a:r>
            <a:r>
              <a:rPr dirty="0" sz="1100">
                <a:latin typeface="Arial MT"/>
                <a:cs typeface="Arial MT"/>
              </a:rPr>
              <a:t>job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typing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programs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programmer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looking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ability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fast,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given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 </a:t>
            </a:r>
            <a:r>
              <a:rPr dirty="0" sz="1100">
                <a:latin typeface="Arial MT"/>
                <a:cs typeface="Arial MT"/>
              </a:rPr>
              <a:t>opportunity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computers.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Slowly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typing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programs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programmer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daily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basis,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he </a:t>
            </a:r>
            <a:r>
              <a:rPr dirty="0" sz="1100">
                <a:latin typeface="Arial MT"/>
                <a:cs typeface="Arial MT"/>
              </a:rPr>
              <a:t>started generating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software codes independently for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company.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 loved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what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 was doing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made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subject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deeper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level.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“Someone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said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when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god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shy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announce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his </a:t>
            </a:r>
            <a:r>
              <a:rPr dirty="0" sz="1100">
                <a:latin typeface="Arial MT"/>
                <a:cs typeface="Arial MT"/>
              </a:rPr>
              <a:t>presence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comes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chance.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chance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given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when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somebody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asked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type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Bill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Lading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Sahar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Cargo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complex.</a:t>
            </a:r>
            <a:r>
              <a:rPr dirty="0" sz="1100" spc="-35">
                <a:latin typeface="Arial MT"/>
                <a:cs typeface="Arial MT"/>
              </a:rPr>
              <a:t> You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need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somewhere.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56565">
              <a:lnSpc>
                <a:spcPct val="143800"/>
              </a:lnSpc>
            </a:pPr>
            <a:r>
              <a:rPr dirty="0" sz="1100" spc="-45">
                <a:latin typeface="Arial MT"/>
                <a:cs typeface="Arial MT"/>
              </a:rPr>
              <a:t>Dr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Abdul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Kalam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career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newspaper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boy.</a:t>
            </a:r>
            <a:r>
              <a:rPr dirty="0" sz="1100" spc="3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Once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determination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will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power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always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move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forward.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took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loading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because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my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family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financial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situation </a:t>
            </a:r>
            <a:r>
              <a:rPr dirty="0" sz="1100">
                <a:latin typeface="Arial MT"/>
                <a:cs typeface="Arial MT"/>
              </a:rPr>
              <a:t>demanded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that.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short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stint.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knew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move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out.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Life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must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like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flowing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river.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believe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and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still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am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living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with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spirit,”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beliefs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have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shaped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his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life.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 </a:t>
            </a:r>
            <a:r>
              <a:rPr dirty="0" sz="1100">
                <a:latin typeface="Arial MT"/>
                <a:cs typeface="Arial MT"/>
              </a:rPr>
              <a:t>never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enrolled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any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formal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course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computers,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extremely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lucky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blessed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incredibly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talented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people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life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chance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hang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them.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“I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know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any </a:t>
            </a:r>
            <a:r>
              <a:rPr dirty="0" sz="1100" spc="-10">
                <a:latin typeface="Arial MT"/>
                <a:cs typeface="Arial MT"/>
              </a:rPr>
              <a:t>technical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people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zero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guidance.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way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chose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ruthlessly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through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technical </a:t>
            </a:r>
            <a:r>
              <a:rPr dirty="0" sz="1100">
                <a:latin typeface="Arial MT"/>
                <a:cs typeface="Arial MT"/>
              </a:rPr>
              <a:t>books.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spent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hundreds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hours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reading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practicing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programs,”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recollects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into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7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field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ERP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also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chance.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While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working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with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Afternoon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daily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Mumbai,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developed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smaller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version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ERP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daily.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gave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confidence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own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ERP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was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obvious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choice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in.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before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did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that,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worked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15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years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Dubai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 spc="-50">
                <a:latin typeface="Arial MT"/>
                <a:cs typeface="Arial MT"/>
              </a:rPr>
              <a:t>a </a:t>
            </a:r>
            <a:r>
              <a:rPr dirty="0" sz="1100">
                <a:latin typeface="Arial MT"/>
                <a:cs typeface="Arial MT"/>
              </a:rPr>
              <a:t>software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professional.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software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developer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Senior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Enterprise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Manager, </a:t>
            </a:r>
            <a:r>
              <a:rPr dirty="0" sz="1100">
                <a:latin typeface="Arial MT"/>
                <a:cs typeface="Arial MT"/>
              </a:rPr>
              <a:t>when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quit.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“It was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 </a:t>
            </a:r>
            <a:r>
              <a:rPr dirty="0" sz="1100" spc="-10">
                <a:latin typeface="Arial MT"/>
                <a:cs typeface="Arial MT"/>
              </a:rPr>
              <a:t>400-million-</a:t>
            </a:r>
            <a:r>
              <a:rPr dirty="0" sz="1100">
                <a:latin typeface="Arial MT"/>
                <a:cs typeface="Arial MT"/>
              </a:rPr>
              <a:t>dollar company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 was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working 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enterprise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solution 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you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lot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process,”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says.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When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Eresource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Infotech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2006,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ERP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was </a:t>
            </a:r>
            <a:r>
              <a:rPr dirty="0" sz="1100">
                <a:latin typeface="Arial MT"/>
                <a:cs typeface="Arial MT"/>
              </a:rPr>
              <a:t>worth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$14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billion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saw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enough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opportunity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space.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56565">
              <a:lnSpc>
                <a:spcPct val="143800"/>
              </a:lnSpc>
            </a:pPr>
            <a:r>
              <a:rPr dirty="0" sz="1100">
                <a:latin typeface="Arial MT"/>
                <a:cs typeface="Arial MT"/>
              </a:rPr>
              <a:t>“The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urge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things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my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own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getting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 my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head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 that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feeling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forced me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quit </a:t>
            </a:r>
            <a:r>
              <a:rPr dirty="0" sz="1100">
                <a:latin typeface="Arial MT"/>
                <a:cs typeface="Arial MT"/>
              </a:rPr>
              <a:t>my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job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Dubai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startup,”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bootstrapping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support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Vivek </a:t>
            </a:r>
            <a:r>
              <a:rPr dirty="0" sz="1100">
                <a:latin typeface="Arial MT"/>
                <a:cs typeface="Arial MT"/>
              </a:rPr>
              <a:t>Jingade,</a:t>
            </a:r>
            <a:r>
              <a:rPr dirty="0" sz="1100" spc="1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now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heads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sales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marketing</a:t>
            </a:r>
            <a:r>
              <a:rPr dirty="0" sz="1100" spc="1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Infotech.</a:t>
            </a:r>
            <a:r>
              <a:rPr dirty="0" sz="1100" spc="1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“Vivek</a:t>
            </a:r>
            <a:r>
              <a:rPr dirty="0" sz="1100" spc="1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been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with </a:t>
            </a: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since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inception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without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him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could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not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achieved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what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today,”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credits Sudheer.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He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started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with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small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team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and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today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Eresource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over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100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employees,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across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variety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functions.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never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had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any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problem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finding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talent,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even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“I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don’t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think </a:t>
            </a:r>
            <a:r>
              <a:rPr dirty="0" sz="1100">
                <a:latin typeface="Arial MT"/>
                <a:cs typeface="Arial MT"/>
              </a:rPr>
              <a:t>there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any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shortage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talent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Mumbai.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What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important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selection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process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--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getting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best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lot,”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says.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Today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company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over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300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clients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about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25,000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users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on </a:t>
            </a: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 spc="-30">
                <a:latin typeface="Arial MT"/>
                <a:cs typeface="Arial MT"/>
              </a:rPr>
              <a:t>ERP.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 majority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clients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from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India,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particularly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Mumbai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Northern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states;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6886"/>
            <a:ext cx="6224905" cy="96348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also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many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clients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Middle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East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 few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other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Asian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countries.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biggest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player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ERP</a:t>
            </a:r>
            <a:r>
              <a:rPr dirty="0" sz="1100" spc="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space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SAP followed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Oracle,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decided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would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play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cloud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card. </a:t>
            </a:r>
            <a:r>
              <a:rPr dirty="0" sz="1100">
                <a:latin typeface="Arial MT"/>
                <a:cs typeface="Arial MT"/>
              </a:rPr>
              <a:t>“We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everything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competitors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offer,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while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some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solutions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still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reside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local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server,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Eresource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100%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web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based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35">
                <a:latin typeface="Arial MT"/>
                <a:cs typeface="Arial MT"/>
              </a:rPr>
              <a:t>ERP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solution.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Our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competitors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don’t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really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care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about localization,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make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sure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our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solutions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cater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requirements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needed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per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Indian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statutory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regulatory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needs,”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explains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Sudheer.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now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launching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‘eresource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ExV2’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(eresource </a:t>
            </a:r>
            <a:r>
              <a:rPr dirty="0" sz="1100">
                <a:latin typeface="Arial MT"/>
                <a:cs typeface="Arial MT"/>
              </a:rPr>
              <a:t>Express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Version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2)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–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release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Eresource.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“Eresource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ExV2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will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compatibility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hand </a:t>
            </a:r>
            <a:r>
              <a:rPr dirty="0" sz="1100">
                <a:latin typeface="Arial MT"/>
                <a:cs typeface="Arial MT"/>
              </a:rPr>
              <a:t>held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device,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mobile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would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technology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independent,”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Sudheer.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56565">
              <a:lnSpc>
                <a:spcPct val="143700"/>
              </a:lnSpc>
            </a:pP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currently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works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about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80-</a:t>
            </a:r>
            <a:r>
              <a:rPr dirty="0" sz="1100">
                <a:latin typeface="Arial MT"/>
                <a:cs typeface="Arial MT"/>
              </a:rPr>
              <a:t>90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channel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partners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where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8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affiliate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partners, </a:t>
            </a:r>
            <a:r>
              <a:rPr dirty="0" sz="1100">
                <a:latin typeface="Arial MT"/>
                <a:cs typeface="Arial MT"/>
              </a:rPr>
              <a:t>while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referral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partners.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customers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love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because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undertake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entire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implementation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post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deployment</a:t>
            </a:r>
            <a:r>
              <a:rPr dirty="0" sz="1100" spc="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activities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responsibilities.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“We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engage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our </a:t>
            </a:r>
            <a:r>
              <a:rPr dirty="0" sz="1100" spc="-10">
                <a:latin typeface="Arial MT"/>
                <a:cs typeface="Arial MT"/>
              </a:rPr>
              <a:t>customers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great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lengths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understand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their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requirement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and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accordingly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package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solution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deploy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it.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resulted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zero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failure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rates,”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claims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proudly.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company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looking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appointing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partners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each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geographic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region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plans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9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appoint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about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30</a:t>
            </a:r>
            <a:r>
              <a:rPr dirty="0" sz="1100" spc="10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channel </a:t>
            </a:r>
            <a:r>
              <a:rPr dirty="0" sz="1100">
                <a:latin typeface="Arial MT"/>
                <a:cs typeface="Arial MT"/>
              </a:rPr>
              <a:t>partners,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which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will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help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scale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up.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Looking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back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journey,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admits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it’s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hardly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been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bed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1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roses: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“I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cannot</a:t>
            </a:r>
            <a:r>
              <a:rPr dirty="0" sz="1100" spc="1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pin-</a:t>
            </a:r>
            <a:r>
              <a:rPr dirty="0" sz="1100">
                <a:latin typeface="Arial MT"/>
                <a:cs typeface="Arial MT"/>
              </a:rPr>
              <a:t>point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difficulties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have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faced</a:t>
            </a:r>
            <a:r>
              <a:rPr dirty="0" sz="1100" spc="1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1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set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up</a:t>
            </a:r>
            <a:r>
              <a:rPr dirty="0" sz="1100" spc="114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this</a:t>
            </a:r>
            <a:r>
              <a:rPr dirty="0" sz="1100" spc="1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company.</a:t>
            </a:r>
            <a:r>
              <a:rPr dirty="0" sz="1100" spc="10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There</a:t>
            </a:r>
            <a:r>
              <a:rPr dirty="0" sz="1100" spc="1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are </a:t>
            </a:r>
            <a:r>
              <a:rPr dirty="0" sz="1100">
                <a:latin typeface="Arial MT"/>
                <a:cs typeface="Arial MT"/>
              </a:rPr>
              <a:t>numerous.”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Though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financial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problems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top of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list,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 considers his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biggest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capital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25">
                <a:latin typeface="Arial MT"/>
                <a:cs typeface="Arial MT"/>
              </a:rPr>
              <a:t> be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talent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1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Eresource.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Over</a:t>
            </a:r>
            <a:r>
              <a:rPr dirty="0" sz="1100" spc="1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years</a:t>
            </a:r>
            <a:r>
              <a:rPr dirty="0" sz="1100" spc="1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Eresource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1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won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many</a:t>
            </a:r>
            <a:r>
              <a:rPr dirty="0" sz="1100" spc="1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prestigious</a:t>
            </a:r>
            <a:r>
              <a:rPr dirty="0" sz="1100" spc="18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industrial</a:t>
            </a:r>
            <a:r>
              <a:rPr dirty="0" sz="1100" spc="17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awards, including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Udyog</a:t>
            </a:r>
            <a:r>
              <a:rPr dirty="0" sz="1100" spc="-20">
                <a:latin typeface="Arial MT"/>
                <a:cs typeface="Arial MT"/>
              </a:rPr>
              <a:t> Rattan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Award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Business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Excellence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Award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year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2008.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were</a:t>
            </a:r>
            <a:r>
              <a:rPr dirty="0" sz="1100" spc="-20">
                <a:latin typeface="Arial MT"/>
                <a:cs typeface="Arial MT"/>
              </a:rPr>
              <a:t> also </a:t>
            </a:r>
            <a:r>
              <a:rPr dirty="0" sz="1100">
                <a:latin typeface="Arial MT"/>
                <a:cs typeface="Arial MT"/>
              </a:rPr>
              <a:t>conferred</a:t>
            </a:r>
            <a:r>
              <a:rPr dirty="0" sz="1100" spc="-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Leadership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Award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Institute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Industrial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Development,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Delhi.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the </a:t>
            </a:r>
            <a:r>
              <a:rPr dirty="0" sz="1100">
                <a:latin typeface="Arial MT"/>
                <a:cs typeface="Arial MT"/>
              </a:rPr>
              <a:t>venture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has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been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recently</a:t>
            </a:r>
            <a:r>
              <a:rPr dirty="0" sz="1100" spc="8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rated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NSIC-</a:t>
            </a:r>
            <a:r>
              <a:rPr dirty="0" sz="1100">
                <a:latin typeface="Arial MT"/>
                <a:cs typeface="Arial MT"/>
              </a:rPr>
              <a:t>CRISIL</a:t>
            </a:r>
            <a:r>
              <a:rPr dirty="0" sz="1100" spc="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awarded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3B.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formal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education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couldn’t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complete,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Sudheer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says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reads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lot.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“I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am</a:t>
            </a:r>
            <a:r>
              <a:rPr dirty="0" sz="1100" spc="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getting</a:t>
            </a:r>
            <a:r>
              <a:rPr dirty="0" sz="1100" spc="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myself</a:t>
            </a:r>
            <a:r>
              <a:rPr dirty="0" sz="1100" spc="7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educated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through</a:t>
            </a:r>
            <a:r>
              <a:rPr dirty="0" sz="1100" spc="5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my </a:t>
            </a:r>
            <a:r>
              <a:rPr dirty="0" sz="1100" spc="-10">
                <a:latin typeface="Arial MT"/>
                <a:cs typeface="Arial MT"/>
              </a:rPr>
              <a:t>experience.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best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education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ever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get,”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says.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Role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Entrepreneurs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Indian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economy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11430" indent="456565">
              <a:lnSpc>
                <a:spcPct val="143700"/>
              </a:lnSpc>
            </a:pP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significant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impact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aspects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growth.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Here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roles </a:t>
            </a:r>
            <a:r>
              <a:rPr dirty="0" sz="1200">
                <a:latin typeface="Arial MT"/>
                <a:cs typeface="Arial MT"/>
              </a:rPr>
              <a:t>played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economy: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Job</a:t>
            </a:r>
            <a:r>
              <a:rPr dirty="0" sz="1200" spc="38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Creation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driving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force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behind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creation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</a:t>
            </a:r>
            <a:endParaRPr sz="1200">
              <a:latin typeface="Arial MT"/>
              <a:cs typeface="Arial MT"/>
            </a:endParaRPr>
          </a:p>
          <a:p>
            <a:pPr algn="just" marL="12700" marR="12065">
              <a:lnSpc>
                <a:spcPct val="1433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startups.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ventures,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turn,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employment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opportunities,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reduce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unemployment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underemployment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country.</a:t>
            </a:r>
            <a:endParaRPr sz="1200">
              <a:latin typeface="Arial MT"/>
              <a:cs typeface="Arial MT"/>
            </a:endParaRPr>
          </a:p>
          <a:p>
            <a:pPr algn="just" marL="12700" marR="9525">
              <a:lnSpc>
                <a:spcPct val="143700"/>
              </a:lnSpc>
              <a:spcBef>
                <a:spcPts val="10"/>
              </a:spcBef>
            </a:pPr>
            <a:r>
              <a:rPr dirty="0" sz="1200" b="1">
                <a:latin typeface="Arial"/>
                <a:cs typeface="Arial"/>
              </a:rPr>
              <a:t>Innovation</a:t>
            </a:r>
            <a:r>
              <a:rPr dirty="0" sz="1200" spc="49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47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Technology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4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4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forefront</a:t>
            </a:r>
            <a:r>
              <a:rPr dirty="0" sz="1200" spc="4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advancement.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introduce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models,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productivity,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competitiveness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industries.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Economic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Growth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contribute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</a:t>
            </a:r>
            <a:endParaRPr sz="1200">
              <a:latin typeface="Arial MT"/>
              <a:cs typeface="Arial MT"/>
            </a:endParaRPr>
          </a:p>
          <a:p>
            <a:pPr algn="just" marL="12700" marR="12065">
              <a:lnSpc>
                <a:spcPct val="1433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formation.</a:t>
            </a:r>
            <a:r>
              <a:rPr dirty="0" sz="1200" spc="3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3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stimulate</a:t>
            </a:r>
            <a:r>
              <a:rPr dirty="0" sz="1200" spc="3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demand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providing</a:t>
            </a:r>
            <a:r>
              <a:rPr dirty="0" sz="1200" spc="3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consumers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improved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services.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0179"/>
            <a:ext cx="6224905" cy="9707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0795">
              <a:lnSpc>
                <a:spcPct val="1433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Increased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Productivity:</a:t>
            </a:r>
            <a:r>
              <a:rPr dirty="0" sz="1200" spc="7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seek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optimize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operations,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productivity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efficiency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businesses.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This,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turn,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positive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impact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overall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economy.</a:t>
            </a:r>
            <a:endParaRPr sz="1200">
              <a:latin typeface="Arial MT"/>
              <a:cs typeface="Arial MT"/>
            </a:endParaRPr>
          </a:p>
          <a:p>
            <a:pPr algn="just" marL="12700" marR="9525">
              <a:lnSpc>
                <a:spcPct val="143600"/>
              </a:lnSpc>
              <a:spcBef>
                <a:spcPts val="10"/>
              </a:spcBef>
            </a:pPr>
            <a:r>
              <a:rPr dirty="0" sz="1200" b="1">
                <a:latin typeface="Arial"/>
                <a:cs typeface="Arial"/>
              </a:rPr>
              <a:t>Export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International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Trade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engage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international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trade,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country's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export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capabilities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promote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globalization.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This </a:t>
            </a:r>
            <a:r>
              <a:rPr dirty="0" sz="1200">
                <a:latin typeface="Arial MT"/>
                <a:cs typeface="Arial MT"/>
              </a:rPr>
              <a:t>is particularly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country like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significant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 </a:t>
            </a:r>
            <a:r>
              <a:rPr dirty="0" sz="1200">
                <a:latin typeface="Arial MT"/>
                <a:cs typeface="Arial MT"/>
              </a:rPr>
              <a:t>dependent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exports.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437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Rural</a:t>
            </a:r>
            <a:r>
              <a:rPr dirty="0" sz="1200" spc="39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Development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vital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rural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by </a:t>
            </a:r>
            <a:r>
              <a:rPr dirty="0" sz="1200">
                <a:latin typeface="Arial MT"/>
                <a:cs typeface="Arial MT"/>
              </a:rPr>
              <a:t>promoting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small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micro-</a:t>
            </a:r>
            <a:r>
              <a:rPr dirty="0" sz="1200">
                <a:latin typeface="Arial MT"/>
                <a:cs typeface="Arial MT"/>
              </a:rPr>
              <a:t>enterprises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rural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areas.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reduce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urban-</a:t>
            </a:r>
            <a:r>
              <a:rPr dirty="0" sz="1200" spc="-10">
                <a:latin typeface="Arial MT"/>
                <a:cs typeface="Arial MT"/>
              </a:rPr>
              <a:t>rural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divide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living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rural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communities.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Infrastructure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Development: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infrastructure projects,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as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9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transportation,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energy,</a:t>
            </a:r>
            <a:r>
              <a:rPr dirty="0" sz="1200" spc="16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telecommunications,</a:t>
            </a:r>
            <a:r>
              <a:rPr dirty="0" sz="1200" spc="16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16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economic </a:t>
            </a:r>
            <a:r>
              <a:rPr dirty="0" sz="1200">
                <a:latin typeface="Arial MT"/>
                <a:cs typeface="Arial MT"/>
              </a:rPr>
              <a:t>development.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improved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connectivity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accessibility, </a:t>
            </a:r>
            <a:r>
              <a:rPr dirty="0" sz="1200">
                <a:latin typeface="Arial MT"/>
                <a:cs typeface="Arial MT"/>
              </a:rPr>
              <a:t>benefiting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sectors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Wealth</a:t>
            </a:r>
            <a:r>
              <a:rPr dirty="0" sz="1200" spc="19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Creation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wealth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themselves,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also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3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contribute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overall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wealth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nation.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wealth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reinvested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ventures, </a:t>
            </a:r>
            <a:r>
              <a:rPr dirty="0" sz="1200">
                <a:latin typeface="Arial MT"/>
                <a:cs typeface="Arial MT"/>
              </a:rPr>
              <a:t>further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stimulating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growth.</a:t>
            </a:r>
            <a:endParaRPr sz="1200">
              <a:latin typeface="Arial MT"/>
              <a:cs typeface="Arial MT"/>
            </a:endParaRPr>
          </a:p>
          <a:p>
            <a:pPr algn="just" marL="12700" marR="8890">
              <a:lnSpc>
                <a:spcPct val="1438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Reducing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Dependency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Government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reduces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dependency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population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welfare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programs,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own </a:t>
            </a:r>
            <a:r>
              <a:rPr dirty="0" sz="1200">
                <a:latin typeface="Arial MT"/>
                <a:cs typeface="Arial MT"/>
              </a:rPr>
              <a:t>livelihoods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security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endeavors.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Fostering</a:t>
            </a:r>
            <a:r>
              <a:rPr dirty="0" sz="1200" spc="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Culture</a:t>
            </a:r>
            <a:r>
              <a:rPr dirty="0" sz="1200" spc="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6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Risk-</a:t>
            </a:r>
            <a:r>
              <a:rPr dirty="0" sz="1200" b="1">
                <a:latin typeface="Arial"/>
                <a:cs typeface="Arial"/>
              </a:rPr>
              <a:t>Taking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known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taking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calculated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risks,</a:t>
            </a:r>
            <a:endParaRPr sz="1200">
              <a:latin typeface="Arial MT"/>
              <a:cs typeface="Arial MT"/>
            </a:endParaRPr>
          </a:p>
          <a:p>
            <a:pPr algn="just" marL="12700" marR="6985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culture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risk-taking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innovation, </a:t>
            </a:r>
            <a:r>
              <a:rPr dirty="0" sz="1200">
                <a:latin typeface="Arial MT"/>
                <a:cs typeface="Arial MT"/>
              </a:rPr>
              <a:t>ultimately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benefitting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entire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economy.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8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Social</a:t>
            </a:r>
            <a:r>
              <a:rPr dirty="0" sz="1200" spc="2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Impact:</a:t>
            </a:r>
            <a:r>
              <a:rPr dirty="0" sz="1200" spc="27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solving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societal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businesses,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leading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impact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areas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0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education,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healthcare,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environmental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sustainability.</a:t>
            </a:r>
            <a:endParaRPr sz="1200">
              <a:latin typeface="Arial MT"/>
              <a:cs typeface="Arial MT"/>
            </a:endParaRPr>
          </a:p>
          <a:p>
            <a:pPr algn="just" marL="12700" indent="2286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conclusion,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driving force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behind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creation,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economy.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activities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productivity,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wealth </a:t>
            </a:r>
            <a:r>
              <a:rPr dirty="0" sz="1200">
                <a:latin typeface="Arial MT"/>
                <a:cs typeface="Arial MT"/>
              </a:rPr>
              <a:t>creation,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living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many,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vital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component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India's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Myths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10" b="1">
                <a:latin typeface="Arial"/>
                <a:cs typeface="Arial"/>
              </a:rPr>
              <a:t> Entrepreneurship</a:t>
            </a:r>
            <a:endParaRPr sz="1100">
              <a:latin typeface="Arial"/>
              <a:cs typeface="Arial"/>
            </a:endParaRPr>
          </a:p>
          <a:p>
            <a:pPr marL="12700" indent="42545">
              <a:lnSpc>
                <a:spcPct val="100000"/>
              </a:lnSpc>
              <a:spcBef>
                <a:spcPts val="57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1.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Entrepreneurship</a:t>
            </a:r>
            <a:r>
              <a:rPr dirty="0" sz="1200" spc="-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is all</a:t>
            </a:r>
            <a:r>
              <a:rPr dirty="0" sz="12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about</a:t>
            </a:r>
            <a:r>
              <a:rPr dirty="0" sz="1200" spc="-1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a driven</a:t>
            </a:r>
            <a:r>
              <a:rPr dirty="0" sz="1200" spc="-1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individual.</a:t>
            </a:r>
            <a:r>
              <a:rPr dirty="0" sz="1200" spc="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truth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building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business</a:t>
            </a:r>
            <a:endParaRPr sz="1200">
              <a:latin typeface="Arial MT"/>
              <a:cs typeface="Arial MT"/>
            </a:endParaRPr>
          </a:p>
          <a:p>
            <a:pPr algn="just" marL="12700" marR="9525">
              <a:lnSpc>
                <a:spcPct val="143600"/>
              </a:lnSpc>
              <a:spcBef>
                <a:spcPts val="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has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always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been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1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team</a:t>
            </a:r>
            <a:r>
              <a:rPr dirty="0" sz="1200" spc="1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sport,</a:t>
            </a:r>
            <a:r>
              <a:rPr dirty="0" sz="1200" spc="1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1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fact</a:t>
            </a:r>
            <a:r>
              <a:rPr dirty="0" sz="1200" spc="1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gets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truer</a:t>
            </a:r>
            <a:r>
              <a:rPr dirty="0" sz="1200" spc="1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every</a:t>
            </a:r>
            <a:r>
              <a:rPr dirty="0" sz="1200" spc="1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day</a:t>
            </a:r>
            <a:r>
              <a:rPr dirty="0" sz="1200" spc="9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as</a:t>
            </a:r>
            <a:r>
              <a:rPr dirty="0" sz="1200" spc="114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1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world</a:t>
            </a:r>
            <a:r>
              <a:rPr dirty="0" sz="1200" spc="1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gets</a:t>
            </a:r>
            <a:r>
              <a:rPr dirty="0" sz="1200" spc="10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more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complex.</a:t>
            </a:r>
            <a:r>
              <a:rPr dirty="0" sz="12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Multiple</a:t>
            </a:r>
            <a:r>
              <a:rPr dirty="0" sz="1200" spc="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complimentary</a:t>
            </a:r>
            <a:r>
              <a:rPr dirty="0" sz="12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partners</a:t>
            </a:r>
            <a:r>
              <a:rPr dirty="0" sz="12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smart</a:t>
            </a:r>
            <a:r>
              <a:rPr dirty="0" sz="12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team</a:t>
            </a:r>
            <a:r>
              <a:rPr dirty="0" sz="1200" spc="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always</a:t>
            </a:r>
            <a:r>
              <a:rPr dirty="0" sz="12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increases</a:t>
            </a:r>
            <a:r>
              <a:rPr dirty="0" sz="12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success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odds,</a:t>
            </a:r>
            <a:r>
              <a:rPr dirty="0" sz="1200" spc="6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since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8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single</a:t>
            </a:r>
            <a:r>
              <a:rPr dirty="0" sz="1200" spc="8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individual</a:t>
            </a:r>
            <a:r>
              <a:rPr dirty="0" sz="1200" spc="7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rarely</a:t>
            </a:r>
            <a:r>
              <a:rPr dirty="0" sz="1200" spc="7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has</a:t>
            </a:r>
            <a:r>
              <a:rPr dirty="0" sz="1200" spc="9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range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skills</a:t>
            </a:r>
            <a:r>
              <a:rPr dirty="0" sz="1200" spc="7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bandwidth</a:t>
            </a:r>
            <a:r>
              <a:rPr dirty="0" sz="1200" spc="7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8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succeed,</a:t>
            </a:r>
            <a:r>
              <a:rPr dirty="0" sz="1200" spc="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no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matter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how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driven.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0179"/>
            <a:ext cx="6223635" cy="9488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620" indent="170180">
              <a:lnSpc>
                <a:spcPct val="143700"/>
              </a:lnSpc>
              <a:spcBef>
                <a:spcPts val="95"/>
              </a:spcBef>
              <a:buFont typeface="Arial MT"/>
              <a:buAutoNum type="arabicPeriod" startAt="2"/>
              <a:tabLst>
                <a:tab pos="182880" algn="l"/>
              </a:tabLst>
            </a:pP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Founders</a:t>
            </a:r>
            <a:r>
              <a:rPr dirty="0" sz="1200" spc="5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must</a:t>
            </a:r>
            <a:r>
              <a:rPr dirty="0" sz="1200" spc="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have</a:t>
            </a:r>
            <a:r>
              <a:rPr dirty="0" sz="1200" spc="5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special</a:t>
            </a:r>
            <a:r>
              <a:rPr dirty="0" sz="1200" spc="4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charisma</a:t>
            </a:r>
            <a:r>
              <a:rPr dirty="0" sz="1200" spc="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200" spc="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succeed.</a:t>
            </a:r>
            <a:r>
              <a:rPr dirty="0" sz="1200" spc="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While</a:t>
            </a:r>
            <a:r>
              <a:rPr dirty="0" sz="1200" spc="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charisma</a:t>
            </a:r>
            <a:r>
              <a:rPr dirty="0" sz="1200" spc="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may</a:t>
            </a:r>
            <a:r>
              <a:rPr dirty="0" sz="1200" spc="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helpful</a:t>
            </a:r>
            <a:r>
              <a:rPr dirty="0" sz="12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in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beginning,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difficult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sustain,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may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become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counterproductive.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best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founders concentrate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on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producing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real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value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for</a:t>
            </a:r>
            <a:r>
              <a:rPr dirty="0" sz="1200" spc="-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qualified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customers.</a:t>
            </a:r>
            <a:r>
              <a:rPr dirty="0" sz="1200" spc="-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6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most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important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skills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include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communication,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recruiting,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selling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value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proposition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all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constituents.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20"/>
              </a:spcBef>
              <a:buFont typeface="Arial MT"/>
              <a:buAutoNum type="arabicPeriod" startAt="2"/>
              <a:tabLst>
                <a:tab pos="182880" algn="l"/>
              </a:tabLst>
            </a:pP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Entrepreneurs</a:t>
            </a:r>
            <a:r>
              <a:rPr dirty="0" sz="1200" spc="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are</a:t>
            </a:r>
            <a:r>
              <a:rPr dirty="0" sz="1200" spc="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born</a:t>
            </a:r>
            <a:r>
              <a:rPr dirty="0" sz="1200" spc="3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ready</a:t>
            </a:r>
            <a:r>
              <a:rPr dirty="0" sz="1200" spc="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200" spc="35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don’t</a:t>
            </a:r>
            <a:r>
              <a:rPr dirty="0" sz="1200" spc="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need</a:t>
            </a:r>
            <a:r>
              <a:rPr dirty="0" sz="1200" spc="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training.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Creating</a:t>
            </a:r>
            <a:r>
              <a:rPr dirty="0" sz="1200" spc="36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3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growing</a:t>
            </a:r>
            <a:r>
              <a:rPr dirty="0" sz="1200" spc="3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  <a:p>
            <a:pPr algn="just" marL="12700" marR="9525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business</a:t>
            </a:r>
            <a:r>
              <a:rPr dirty="0" sz="1200" spc="1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requires</a:t>
            </a:r>
            <a:r>
              <a:rPr dirty="0" sz="1200" spc="1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many</a:t>
            </a:r>
            <a:r>
              <a:rPr dirty="0" sz="1200" spc="1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skills,</a:t>
            </a:r>
            <a:r>
              <a:rPr dirty="0" sz="1200" spc="1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including</a:t>
            </a:r>
            <a:r>
              <a:rPr dirty="0" sz="1200" spc="1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problem</a:t>
            </a:r>
            <a:r>
              <a:rPr dirty="0" sz="1200" spc="1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solving,</a:t>
            </a:r>
            <a:r>
              <a:rPr dirty="0" sz="1200" spc="1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legal</a:t>
            </a:r>
            <a:r>
              <a:rPr dirty="0" sz="1200" spc="1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contracts,</a:t>
            </a:r>
            <a:r>
              <a:rPr dirty="0" sz="1200" spc="1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operations,</a:t>
            </a:r>
            <a:r>
              <a:rPr dirty="0" sz="1200" spc="1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and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finance.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None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these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inherent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any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genes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born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with.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Research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also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shows</a:t>
            </a:r>
            <a:r>
              <a:rPr dirty="0" sz="1200" spc="-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more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times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people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companies,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more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likely</a:t>
            </a:r>
            <a:r>
              <a:rPr dirty="0" sz="12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they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successful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end.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25"/>
              </a:spcBef>
              <a:buFont typeface="Arial MT"/>
              <a:buAutoNum type="arabicPeriod" startAt="4"/>
              <a:tabLst>
                <a:tab pos="182880" algn="l"/>
              </a:tabLst>
            </a:pP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Business</a:t>
            </a:r>
            <a:r>
              <a:rPr dirty="0" sz="12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founders are</a:t>
            </a:r>
            <a:r>
              <a:rPr dirty="0" sz="1200" spc="-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smarter</a:t>
            </a:r>
            <a:r>
              <a:rPr dirty="0" sz="1200" spc="-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than</a:t>
            </a:r>
            <a:r>
              <a:rPr dirty="0" sz="12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200" spc="-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33333"/>
                </a:solidFill>
                <a:latin typeface="Arial"/>
                <a:cs typeface="Arial"/>
              </a:rPr>
              <a:t>rest of us.</a:t>
            </a:r>
            <a:r>
              <a:rPr dirty="0" sz="1200" spc="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high level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general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intelligence</a:t>
            </a:r>
            <a:endParaRPr sz="1200">
              <a:latin typeface="Arial MT"/>
              <a:cs typeface="Arial MT"/>
            </a:endParaRPr>
          </a:p>
          <a:p>
            <a:pPr algn="just" marL="12700" marR="10160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always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helpful,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but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continual</a:t>
            </a:r>
            <a:r>
              <a:rPr dirty="0" sz="1200" spc="-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focus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obsession</a:t>
            </a:r>
            <a:r>
              <a:rPr dirty="0" sz="1200" spc="-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for</a:t>
            </a:r>
            <a:r>
              <a:rPr dirty="0" sz="1200" spc="-7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becoming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</a:t>
            </a:r>
            <a:r>
              <a:rPr dirty="0" sz="1200" spc="-6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expert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your</a:t>
            </a:r>
            <a:r>
              <a:rPr dirty="0" sz="1200" spc="-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innovative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business</a:t>
            </a:r>
            <a:r>
              <a:rPr dirty="0" sz="12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solution</a:t>
            </a:r>
            <a:r>
              <a:rPr dirty="0" sz="12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key</a:t>
            </a:r>
            <a:r>
              <a:rPr dirty="0" sz="12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success.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Their</a:t>
            </a:r>
            <a:r>
              <a:rPr dirty="0" sz="12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determination</a:t>
            </a:r>
            <a:r>
              <a:rPr dirty="0" sz="12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solve</a:t>
            </a:r>
            <a:r>
              <a:rPr dirty="0" sz="12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customer</a:t>
            </a:r>
            <a:r>
              <a:rPr dirty="0" sz="12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problem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better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anyone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else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learning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everything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they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need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know.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30"/>
              </a:spcBef>
              <a:buFont typeface="Arial MT"/>
              <a:buAutoNum type="arabicPeriod" startAt="5"/>
              <a:tabLst>
                <a:tab pos="182880" algn="l"/>
              </a:tabLst>
            </a:pPr>
            <a:r>
              <a:rPr dirty="0" sz="1200" b="1">
                <a:latin typeface="Arial"/>
                <a:cs typeface="Arial"/>
              </a:rPr>
              <a:t>You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have to love taking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risk to be an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entrepreneur.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What great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</a:t>
            </a:r>
            <a:endParaRPr sz="1200">
              <a:latin typeface="Arial MT"/>
              <a:cs typeface="Arial MT"/>
            </a:endParaRPr>
          </a:p>
          <a:p>
            <a:pPr algn="just" marL="12700" marR="8255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detect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intelligent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informed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risk.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knowledge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risk-</a:t>
            </a:r>
            <a:r>
              <a:rPr dirty="0" sz="1200">
                <a:latin typeface="Arial MT"/>
                <a:cs typeface="Arial MT"/>
              </a:rPr>
              <a:t>reward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ratio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indicates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rational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pursue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given </a:t>
            </a:r>
            <a:r>
              <a:rPr dirty="0" sz="1200">
                <a:latin typeface="Arial MT"/>
                <a:cs typeface="Arial MT"/>
              </a:rPr>
              <a:t>opportunity.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understand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place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today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-10">
                <a:latin typeface="Arial MT"/>
                <a:cs typeface="Arial MT"/>
              </a:rPr>
              <a:t> risk.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25"/>
              </a:spcBef>
              <a:buFont typeface="Arial MT"/>
              <a:buAutoNum type="arabicPeriod" startAt="6"/>
              <a:tabLst>
                <a:tab pos="182880" algn="l"/>
              </a:tabLst>
            </a:pPr>
            <a:r>
              <a:rPr dirty="0" sz="1200" b="1">
                <a:latin typeface="Arial"/>
                <a:cs typeface="Arial"/>
              </a:rPr>
              <a:t>Great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entrepreneurs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are</a:t>
            </a:r>
            <a:r>
              <a:rPr dirty="0" sz="1200" spc="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just</a:t>
            </a:r>
            <a:r>
              <a:rPr dirty="0" sz="1200" spc="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lucky</a:t>
            </a:r>
            <a:r>
              <a:rPr dirty="0" sz="1200" spc="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ones.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luck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smart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hard,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never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up,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learning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failures.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also </a:t>
            </a:r>
            <a:r>
              <a:rPr dirty="0" sz="1200">
                <a:latin typeface="Arial MT"/>
                <a:cs typeface="Arial MT"/>
              </a:rPr>
              <a:t>seek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mentors,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study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tactics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before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them.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They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always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balance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passion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against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forces.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25"/>
              </a:spcBef>
              <a:buFont typeface="Arial MT"/>
              <a:buAutoNum type="arabicPeriod" startAt="7"/>
              <a:tabLst>
                <a:tab pos="182880" algn="l"/>
              </a:tabLst>
            </a:pPr>
            <a:r>
              <a:rPr dirty="0" sz="1200" b="1">
                <a:latin typeface="Arial"/>
                <a:cs typeface="Arial"/>
              </a:rPr>
              <a:t>Successful</a:t>
            </a:r>
            <a:r>
              <a:rPr dirty="0" sz="1200" spc="2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entrepreneurs</a:t>
            </a:r>
            <a:r>
              <a:rPr dirty="0" sz="1200" spc="2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must</a:t>
            </a:r>
            <a:r>
              <a:rPr dirty="0" sz="1200" spc="2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come</a:t>
            </a:r>
            <a:r>
              <a:rPr dirty="0" sz="1200" spc="204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up</a:t>
            </a:r>
            <a:r>
              <a:rPr dirty="0" sz="1200" spc="2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with</a:t>
            </a:r>
            <a:r>
              <a:rPr dirty="0" sz="1200" spc="2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2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novel</a:t>
            </a:r>
            <a:r>
              <a:rPr dirty="0" sz="1200" spc="2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idea.</a:t>
            </a:r>
            <a:r>
              <a:rPr dirty="0" sz="1200" spc="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</a:t>
            </a:r>
            <a:endParaRPr sz="1200">
              <a:latin typeface="Arial MT"/>
              <a:cs typeface="Arial MT"/>
            </a:endParaRPr>
          </a:p>
          <a:p>
            <a:pPr algn="just" marL="12700" marR="11430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necessary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catalyze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team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action,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executing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viable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evolving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customers.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extremely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novel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carry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highest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failure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expensive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learning</a:t>
            </a:r>
            <a:r>
              <a:rPr dirty="0" sz="1200" spc="-10">
                <a:latin typeface="Arial MT"/>
                <a:cs typeface="Arial MT"/>
              </a:rPr>
              <a:t> curves.</a:t>
            </a:r>
            <a:endParaRPr sz="1200">
              <a:latin typeface="Arial MT"/>
              <a:cs typeface="Arial MT"/>
            </a:endParaRPr>
          </a:p>
          <a:p>
            <a:pPr algn="just" marL="182880" indent="-170180">
              <a:lnSpc>
                <a:spcPct val="100000"/>
              </a:lnSpc>
              <a:spcBef>
                <a:spcPts val="625"/>
              </a:spcBef>
              <a:buFont typeface="Arial MT"/>
              <a:buAutoNum type="arabicPeriod" startAt="8"/>
              <a:tabLst>
                <a:tab pos="182880" algn="l"/>
              </a:tabLst>
            </a:pPr>
            <a:r>
              <a:rPr dirty="0" sz="1200" b="1">
                <a:latin typeface="Arial"/>
                <a:cs typeface="Arial"/>
              </a:rPr>
              <a:t>You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need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young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entrepreneur.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indicates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average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age</a:t>
            </a:r>
            <a:endParaRPr sz="1200">
              <a:latin typeface="Arial MT"/>
              <a:cs typeface="Arial MT"/>
            </a:endParaRPr>
          </a:p>
          <a:p>
            <a:pPr algn="just" marL="12700" marR="12065">
              <a:lnSpc>
                <a:spcPct val="1437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first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45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continues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world </a:t>
            </a:r>
            <a:r>
              <a:rPr dirty="0" sz="1200">
                <a:latin typeface="Arial MT"/>
                <a:cs typeface="Arial MT"/>
              </a:rPr>
              <a:t>becomes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complex.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does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appeal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young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professionals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entry,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passion 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destiny.</a:t>
            </a:r>
            <a:endParaRPr sz="1200">
              <a:latin typeface="Arial MT"/>
              <a:cs typeface="Arial MT"/>
            </a:endParaRPr>
          </a:p>
          <a:p>
            <a:pPr marL="182880" indent="-170180">
              <a:lnSpc>
                <a:spcPct val="100000"/>
              </a:lnSpc>
              <a:spcBef>
                <a:spcPts val="620"/>
              </a:spcBef>
              <a:buFont typeface="Arial MT"/>
              <a:buAutoNum type="arabicPeriod" startAt="9"/>
              <a:tabLst>
                <a:tab pos="182880" algn="l"/>
              </a:tabLst>
            </a:pPr>
            <a:r>
              <a:rPr dirty="0" sz="1200" b="1">
                <a:latin typeface="Arial"/>
                <a:cs typeface="Arial"/>
              </a:rPr>
              <a:t>Entrepreneurs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have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low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success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rate per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startup.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professionals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have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9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pushed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limits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craft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measured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mistakes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have </a:t>
            </a:r>
            <a:r>
              <a:rPr dirty="0" sz="1200">
                <a:latin typeface="Arial MT"/>
                <a:cs typeface="Arial MT"/>
              </a:rPr>
              <a:t>made,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satisfaction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ultimate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achieved.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have </a:t>
            </a:r>
            <a:r>
              <a:rPr dirty="0" sz="1200">
                <a:latin typeface="Arial MT"/>
                <a:cs typeface="Arial MT"/>
              </a:rPr>
              <a:t>started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multiple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current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many.</a:t>
            </a:r>
            <a:endParaRPr sz="1200">
              <a:latin typeface="Arial MT"/>
              <a:cs typeface="Arial MT"/>
            </a:endParaRPr>
          </a:p>
          <a:p>
            <a:pPr marL="267970" indent="-255270">
              <a:lnSpc>
                <a:spcPct val="100000"/>
              </a:lnSpc>
              <a:spcBef>
                <a:spcPts val="625"/>
              </a:spcBef>
              <a:buFont typeface="Arial MT"/>
              <a:buAutoNum type="arabicPeriod" startAt="10"/>
              <a:tabLst>
                <a:tab pos="267970" algn="l"/>
              </a:tabLst>
            </a:pPr>
            <a:r>
              <a:rPr dirty="0" sz="1200" b="1">
                <a:latin typeface="Arial"/>
                <a:cs typeface="Arial"/>
              </a:rPr>
              <a:t>Entrepreneurs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are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undisciplined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execution.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truth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quite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opposite</a:t>
            </a:r>
            <a:endParaRPr sz="1200">
              <a:latin typeface="Arial MT"/>
              <a:cs typeface="Arial MT"/>
            </a:endParaRPr>
          </a:p>
          <a:p>
            <a:pPr algn="just" marL="12700" marR="10795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limited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finances,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reputation,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very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finite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amount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brand,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every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aspiring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discipline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communicate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effectively, </a:t>
            </a:r>
            <a:r>
              <a:rPr dirty="0" sz="1200">
                <a:latin typeface="Arial MT"/>
                <a:cs typeface="Arial MT"/>
              </a:rPr>
              <a:t>systematically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modern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track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metrics,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strategies.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0179"/>
            <a:ext cx="6223635" cy="87001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56565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summary,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myths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untrue,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detrimental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mindset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every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aspiring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searching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fulfilling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satisfying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lifestyle.</a:t>
            </a:r>
            <a:r>
              <a:rPr dirty="0" sz="1200" spc="5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urge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move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forward,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discipline,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dream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 </a:t>
            </a:r>
            <a:r>
              <a:rPr dirty="0" sz="1200">
                <a:latin typeface="Arial MT"/>
                <a:cs typeface="Arial MT"/>
              </a:rPr>
              <a:t>while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world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better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place.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200">
              <a:latin typeface="Arial MT"/>
              <a:cs typeface="Arial MT"/>
            </a:endParaRPr>
          </a:p>
          <a:p>
            <a:pPr marL="12700" marR="1143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BARRIERS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very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slow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developed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developing countries.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315"/>
              </a:lnSpc>
            </a:pPr>
            <a:r>
              <a:rPr dirty="0" sz="1200" b="1">
                <a:latin typeface="Arial"/>
                <a:cs typeface="Arial"/>
              </a:rPr>
              <a:t>A.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ENVIRONMENTAL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BARRIERS</a:t>
            </a:r>
            <a:endParaRPr sz="1200">
              <a:latin typeface="Arial"/>
              <a:cs typeface="Arial"/>
            </a:endParaRPr>
          </a:p>
          <a:p>
            <a:pPr algn="just" marL="12700" marR="7620" indent="195580">
              <a:lnSpc>
                <a:spcPts val="1380"/>
              </a:lnSpc>
              <a:spcBef>
                <a:spcPts val="65"/>
              </a:spcBef>
              <a:buAutoNum type="arabicParenR"/>
              <a:tabLst>
                <a:tab pos="208279" algn="l"/>
              </a:tabLst>
            </a:pPr>
            <a:r>
              <a:rPr dirty="0" sz="1200" spc="-20" b="1">
                <a:latin typeface="Arial"/>
                <a:cs typeface="Arial"/>
              </a:rPr>
              <a:t>Non-</a:t>
            </a:r>
            <a:r>
              <a:rPr dirty="0" sz="1200" b="1">
                <a:latin typeface="Arial"/>
                <a:cs typeface="Arial"/>
              </a:rPr>
              <a:t>Availability</a:t>
            </a:r>
            <a:r>
              <a:rPr dirty="0" sz="1200" spc="1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1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Raw</a:t>
            </a:r>
            <a:r>
              <a:rPr dirty="0" sz="1200" spc="1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Material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Non-</a:t>
            </a:r>
            <a:r>
              <a:rPr dirty="0" sz="1200">
                <a:latin typeface="Arial MT"/>
                <a:cs typeface="Arial MT"/>
              </a:rPr>
              <a:t>availability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raw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materials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especially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during </a:t>
            </a:r>
            <a:r>
              <a:rPr dirty="0" sz="1200">
                <a:latin typeface="Arial MT"/>
                <a:cs typeface="Arial MT"/>
              </a:rPr>
              <a:t>peak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season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obstacles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inhibiting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entrepreneurship.</a:t>
            </a:r>
            <a:endParaRPr sz="1200">
              <a:latin typeface="Arial MT"/>
              <a:cs typeface="Arial MT"/>
            </a:endParaRPr>
          </a:p>
          <a:p>
            <a:pPr algn="just" marL="12700" marR="8890" indent="211454">
              <a:lnSpc>
                <a:spcPts val="1380"/>
              </a:lnSpc>
              <a:buAutoNum type="arabicParenR"/>
              <a:tabLst>
                <a:tab pos="224154" algn="l"/>
              </a:tabLst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2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2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Skilled</a:t>
            </a:r>
            <a:r>
              <a:rPr dirty="0" sz="1200" spc="26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Labour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any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organization. Unfortunately,</a:t>
            </a:r>
            <a:r>
              <a:rPr dirty="0" sz="1200">
                <a:latin typeface="Arial MT"/>
                <a:cs typeface="Arial MT"/>
              </a:rPr>
              <a:t> desired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manpower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 be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available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 organization.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either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due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skilled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labour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committed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loyal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employees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organization.</a:t>
            </a:r>
            <a:endParaRPr sz="1200">
              <a:latin typeface="Arial MT"/>
              <a:cs typeface="Arial MT"/>
            </a:endParaRPr>
          </a:p>
          <a:p>
            <a:pPr algn="just" marL="12700" marR="8890" indent="198755">
              <a:lnSpc>
                <a:spcPts val="1380"/>
              </a:lnSpc>
              <a:buAutoNum type="arabicParenR"/>
              <a:tabLst>
                <a:tab pos="211454" algn="l"/>
              </a:tabLst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1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1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Good</a:t>
            </a:r>
            <a:r>
              <a:rPr dirty="0" sz="1200" spc="1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Machinery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machines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required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production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goods, </a:t>
            </a:r>
            <a:r>
              <a:rPr dirty="0" sz="1200">
                <a:latin typeface="Arial MT"/>
                <a:cs typeface="Arial MT"/>
              </a:rPr>
              <a:t>because of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rapid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technological developments, machines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obsolete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soon.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Small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difficult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amount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installing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modern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machinery.</a:t>
            </a:r>
            <a:endParaRPr sz="1200">
              <a:latin typeface="Arial MT"/>
              <a:cs typeface="Arial MT"/>
            </a:endParaRPr>
          </a:p>
          <a:p>
            <a:pPr algn="just" marL="12700" marR="8890" indent="178435">
              <a:lnSpc>
                <a:spcPts val="1380"/>
              </a:lnSpc>
              <a:buAutoNum type="arabicParenR"/>
              <a:tabLst>
                <a:tab pos="191135" algn="l"/>
              </a:tabLst>
            </a:pPr>
            <a:r>
              <a:rPr dirty="0" sz="1200" b="1">
                <a:latin typeface="Arial"/>
                <a:cs typeface="Arial"/>
              </a:rPr>
              <a:t>Lack of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Infrastructure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 of infrastructure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facilities is a major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barrier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 growth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17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particularly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under</a:t>
            </a:r>
            <a:r>
              <a:rPr dirty="0" sz="1200" spc="17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developed</a:t>
            </a:r>
            <a:r>
              <a:rPr dirty="0" sz="1200" spc="1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17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economies.</a:t>
            </a:r>
            <a:r>
              <a:rPr dirty="0" sz="1200" spc="165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infrastructural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facilities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include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land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building,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adequate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cheap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power,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proper </a:t>
            </a:r>
            <a:r>
              <a:rPr dirty="0" sz="1200">
                <a:latin typeface="Arial MT"/>
                <a:cs typeface="Arial MT"/>
              </a:rPr>
              <a:t>transportation,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water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drainage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facilities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algn="just" marL="12700" marR="8890" indent="180340">
              <a:lnSpc>
                <a:spcPts val="1380"/>
              </a:lnSpc>
              <a:buAutoNum type="arabicParenR"/>
              <a:tabLst>
                <a:tab pos="193040" algn="l"/>
              </a:tabLst>
            </a:pPr>
            <a:r>
              <a:rPr dirty="0" sz="1200" b="1">
                <a:latin typeface="Arial"/>
                <a:cs typeface="Arial"/>
              </a:rPr>
              <a:t>Lack of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Fund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 are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methods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arranges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funds, </a:t>
            </a:r>
            <a:r>
              <a:rPr dirty="0" sz="1200">
                <a:latin typeface="Arial MT"/>
                <a:cs typeface="Arial MT"/>
              </a:rPr>
              <a:t>e.g.,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savings,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borrowings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friends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relatives,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banks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financial </a:t>
            </a:r>
            <a:r>
              <a:rPr dirty="0" sz="1200">
                <a:latin typeface="Arial MT"/>
                <a:cs typeface="Arial MT"/>
              </a:rPr>
              <a:t>institutions.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entrepreneurial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activities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funds.</a:t>
            </a:r>
            <a:endParaRPr sz="1200">
              <a:latin typeface="Arial MT"/>
              <a:cs typeface="Arial MT"/>
            </a:endParaRPr>
          </a:p>
          <a:p>
            <a:pPr algn="just" marL="12700" marR="10160" indent="200660">
              <a:lnSpc>
                <a:spcPts val="1380"/>
              </a:lnSpc>
              <a:buAutoNum type="arabicParenR"/>
              <a:tabLst>
                <a:tab pos="213360" algn="l"/>
              </a:tabLst>
            </a:pPr>
            <a:r>
              <a:rPr dirty="0" sz="1200" b="1">
                <a:latin typeface="Arial"/>
                <a:cs typeface="Arial"/>
              </a:rPr>
              <a:t>Other</a:t>
            </a:r>
            <a:r>
              <a:rPr dirty="0" sz="1200" spc="1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Environmental</a:t>
            </a:r>
            <a:r>
              <a:rPr dirty="0" sz="1200" spc="1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Barriers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education,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motivation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government,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corruption</a:t>
            </a:r>
            <a:r>
              <a:rPr dirty="0" sz="1200" spc="45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administration,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cost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production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etc.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other </a:t>
            </a:r>
            <a:r>
              <a:rPr dirty="0" sz="1200">
                <a:latin typeface="Arial MT"/>
                <a:cs typeface="Arial MT"/>
              </a:rPr>
              <a:t>environmental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barriers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inhibit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 under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countries.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5"/>
              </a:spcBef>
            </a:pPr>
            <a:r>
              <a:rPr dirty="0" sz="1200" b="1">
                <a:latin typeface="Arial"/>
                <a:cs typeface="Arial"/>
              </a:rPr>
              <a:t>B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PERSONAL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BARRIERS</a:t>
            </a:r>
            <a:endParaRPr sz="1200">
              <a:latin typeface="Arial"/>
              <a:cs typeface="Arial"/>
            </a:endParaRPr>
          </a:p>
          <a:p>
            <a:pPr algn="just" marL="12700" marR="6350" indent="172720">
              <a:lnSpc>
                <a:spcPts val="1380"/>
              </a:lnSpc>
              <a:spcBef>
                <a:spcPts val="65"/>
              </a:spcBef>
              <a:buAutoNum type="arabicParenR"/>
              <a:tabLst>
                <a:tab pos="185420" algn="l"/>
              </a:tabLst>
            </a:pPr>
            <a:r>
              <a:rPr dirty="0" sz="1200" spc="-10" b="1">
                <a:latin typeface="Arial"/>
                <a:cs typeface="Arial"/>
              </a:rPr>
              <a:t>Unwillingness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Invest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Money</a:t>
            </a:r>
            <a:r>
              <a:rPr dirty="0" sz="1200" spc="-10">
                <a:latin typeface="Arial MT"/>
                <a:cs typeface="Arial MT"/>
              </a:rPr>
              <a:t>:-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though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money,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still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come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entrepreneurship.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willing 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risk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money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 algn="just" marL="12700" marR="10795" indent="207010">
              <a:lnSpc>
                <a:spcPts val="1380"/>
              </a:lnSpc>
              <a:spcBef>
                <a:spcPts val="5"/>
              </a:spcBef>
              <a:buAutoNum type="arabicParenR"/>
              <a:tabLst>
                <a:tab pos="219710" algn="l"/>
              </a:tabLst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2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204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Confidence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thing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takes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>
                <a:latin typeface="Arial MT"/>
                <a:cs typeface="Arial MT"/>
              </a:rPr>
              <a:t>entrepreneur.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feel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could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master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skills.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Thus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are </a:t>
            </a:r>
            <a:r>
              <a:rPr dirty="0" sz="1200">
                <a:latin typeface="Arial MT"/>
                <a:cs typeface="Arial MT"/>
              </a:rPr>
              <a:t>reluctant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entrepreneurs.</a:t>
            </a:r>
            <a:endParaRPr sz="1200">
              <a:latin typeface="Arial MT"/>
              <a:cs typeface="Arial MT"/>
            </a:endParaRPr>
          </a:p>
          <a:p>
            <a:pPr algn="just" marL="12700" marR="8255" indent="174625">
              <a:lnSpc>
                <a:spcPts val="1380"/>
              </a:lnSpc>
              <a:buAutoNum type="arabicParenR"/>
              <a:tabLst>
                <a:tab pos="187325" algn="l"/>
              </a:tabLst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Motivation</a:t>
            </a:r>
            <a:r>
              <a:rPr dirty="0" sz="1200" spc="-10">
                <a:latin typeface="Arial MT"/>
                <a:cs typeface="Arial MT"/>
              </a:rPr>
              <a:t>:-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filled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enthusiasm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bears </a:t>
            </a:r>
            <a:r>
              <a:rPr dirty="0" sz="1200">
                <a:latin typeface="Arial MT"/>
                <a:cs typeface="Arial MT"/>
              </a:rPr>
              <a:t>loss,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don’t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motivation</a:t>
            </a:r>
            <a:endParaRPr sz="1200">
              <a:latin typeface="Arial MT"/>
              <a:cs typeface="Arial MT"/>
            </a:endParaRPr>
          </a:p>
          <a:p>
            <a:pPr algn="just" marL="12700" marR="10160" indent="187960">
              <a:lnSpc>
                <a:spcPts val="1380"/>
              </a:lnSpc>
              <a:buAutoNum type="arabicParenR"/>
              <a:tabLst>
                <a:tab pos="200660" algn="l"/>
              </a:tabLst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6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Patience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desire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first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attempt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rich </a:t>
            </a:r>
            <a:r>
              <a:rPr dirty="0" sz="1200">
                <a:latin typeface="Arial MT"/>
                <a:cs typeface="Arial MT"/>
              </a:rPr>
              <a:t>very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soon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prime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motivating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modern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youth.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dreams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come </a:t>
            </a:r>
            <a:r>
              <a:rPr dirty="0" sz="1200">
                <a:latin typeface="Arial MT"/>
                <a:cs typeface="Arial MT"/>
              </a:rPr>
              <a:t>true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interest.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gradually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 algn="just" marL="12700" marR="10160" indent="172720">
              <a:lnSpc>
                <a:spcPts val="1380"/>
              </a:lnSpc>
              <a:buAutoNum type="arabicParenR"/>
              <a:tabLst>
                <a:tab pos="185420" algn="l"/>
              </a:tabLst>
            </a:pPr>
            <a:r>
              <a:rPr dirty="0" sz="1200" b="1">
                <a:latin typeface="Arial"/>
                <a:cs typeface="Arial"/>
              </a:rPr>
              <a:t>Inability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Dream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Entrepreneurs,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short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vision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satisfied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what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achieve,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sometimes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further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expansion/growth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15"/>
              </a:lnSpc>
            </a:pPr>
            <a:r>
              <a:rPr dirty="0" sz="1200" b="1">
                <a:latin typeface="Arial"/>
                <a:cs typeface="Arial"/>
              </a:rPr>
              <a:t>C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SOCIAL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BARRIERS</a:t>
            </a:r>
            <a:endParaRPr sz="1200">
              <a:latin typeface="Arial"/>
              <a:cs typeface="Arial"/>
            </a:endParaRPr>
          </a:p>
          <a:p>
            <a:pPr algn="just" marL="12700" marR="8255" indent="172720">
              <a:lnSpc>
                <a:spcPts val="1380"/>
              </a:lnSpc>
              <a:spcBef>
                <a:spcPts val="65"/>
              </a:spcBef>
              <a:buAutoNum type="arabicParenR"/>
              <a:tabLst>
                <a:tab pos="185420" algn="l"/>
              </a:tabLst>
            </a:pPr>
            <a:r>
              <a:rPr dirty="0" sz="1200" b="1">
                <a:latin typeface="Arial"/>
                <a:cs typeface="Arial"/>
              </a:rPr>
              <a:t>Low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Status</a:t>
            </a:r>
            <a:r>
              <a:rPr dirty="0" sz="1200" spc="-10">
                <a:latin typeface="Arial MT"/>
                <a:cs typeface="Arial MT"/>
              </a:rPr>
              <a:t>:-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things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exploit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society. </a:t>
            </a:r>
            <a:r>
              <a:rPr dirty="0" sz="1200">
                <a:latin typeface="Arial MT"/>
                <a:cs typeface="Arial MT"/>
              </a:rPr>
              <a:t>Thus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attitude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towards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positive.</a:t>
            </a:r>
            <a:endParaRPr sz="1200">
              <a:latin typeface="Arial MT"/>
              <a:cs typeface="Arial MT"/>
            </a:endParaRPr>
          </a:p>
          <a:p>
            <a:pPr algn="just" marL="12700" marR="9525" indent="187960">
              <a:lnSpc>
                <a:spcPts val="1380"/>
              </a:lnSpc>
              <a:spcBef>
                <a:spcPts val="5"/>
              </a:spcBef>
              <a:buAutoNum type="arabicParenR"/>
              <a:tabLst>
                <a:tab pos="200660" algn="l"/>
              </a:tabLst>
            </a:pPr>
            <a:r>
              <a:rPr dirty="0" sz="1200" b="1">
                <a:latin typeface="Arial"/>
                <a:cs typeface="Arial"/>
              </a:rPr>
              <a:t>Custom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Tradition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People</a:t>
            </a:r>
            <a:r>
              <a:rPr dirty="0" sz="1200">
                <a:latin typeface="Arial MT"/>
                <a:cs typeface="Arial MT"/>
              </a:rPr>
              <a:t>:-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job.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parents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are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wouldn’t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children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entrepreneurs.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Thus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society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family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hinder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569468"/>
            <a:ext cx="6223635" cy="9163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Unit-</a:t>
            </a:r>
            <a:r>
              <a:rPr dirty="0" sz="1100" spc="-25" b="1">
                <a:latin typeface="Arial"/>
                <a:cs typeface="Arial"/>
              </a:rPr>
              <a:t>II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100">
              <a:latin typeface="Arial"/>
              <a:cs typeface="Arial"/>
            </a:endParaRPr>
          </a:p>
          <a:p>
            <a:pPr algn="just" marL="12700" marR="5080" indent="574040">
              <a:lnSpc>
                <a:spcPct val="95900"/>
              </a:lnSpc>
            </a:pPr>
            <a:r>
              <a:rPr dirty="0" sz="1200">
                <a:latin typeface="Arial MT"/>
                <a:cs typeface="Arial MT"/>
              </a:rPr>
              <a:t>Opportunity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identification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process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discovering,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evaluating,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pursuing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success.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entrepreneurs,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as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ventures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recognizing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acting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upon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4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Successful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stay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alert,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continuously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analyze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surroundings,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calculated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risks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profitable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ventures.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requires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research,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thinking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b="1">
                <a:latin typeface="Arial"/>
                <a:cs typeface="Arial"/>
              </a:rPr>
              <a:t>Sources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Opportunities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4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Gaps-</a:t>
            </a:r>
            <a:r>
              <a:rPr dirty="0" sz="1200" spc="43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4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unmet</a:t>
            </a:r>
            <a:r>
              <a:rPr dirty="0" sz="1200" spc="4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4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4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43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underserved</a:t>
            </a:r>
            <a:r>
              <a:rPr dirty="0" sz="1200" spc="44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markets. </a:t>
            </a:r>
            <a:r>
              <a:rPr dirty="0" sz="1200">
                <a:latin typeface="Arial MT"/>
                <a:cs typeface="Arial MT"/>
              </a:rPr>
              <a:t>Trends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Changes-</a:t>
            </a:r>
            <a:r>
              <a:rPr dirty="0" sz="1200">
                <a:latin typeface="Arial MT"/>
                <a:cs typeface="Arial MT"/>
              </a:rPr>
              <a:t>Observing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shifts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technology,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behavior,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government </a:t>
            </a:r>
            <a:r>
              <a:rPr dirty="0" sz="1200">
                <a:latin typeface="Arial MT"/>
                <a:cs typeface="Arial MT"/>
              </a:rPr>
              <a:t>policies.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Opportunities-</a:t>
            </a:r>
            <a:r>
              <a:rPr dirty="0" sz="1200">
                <a:latin typeface="Arial MT"/>
                <a:cs typeface="Arial MT"/>
              </a:rPr>
              <a:t>Finding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everyday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viable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ideas.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Experience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Expertise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one’s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background,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skills,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hobbies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ideas.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Research-</a:t>
            </a:r>
            <a:r>
              <a:rPr dirty="0" sz="1200">
                <a:latin typeface="Arial MT"/>
                <a:cs typeface="Arial MT"/>
              </a:rPr>
              <a:t>Engaging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customers,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experts,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competitors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uncover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200" spc="-10" b="1">
                <a:latin typeface="Arial"/>
                <a:cs typeface="Arial"/>
              </a:rPr>
              <a:t>Techniques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for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Identifying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Opportunities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55244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Observing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Trends-</a:t>
            </a:r>
            <a:r>
              <a:rPr dirty="0" sz="1200">
                <a:latin typeface="Arial MT"/>
                <a:cs typeface="Arial MT"/>
              </a:rPr>
              <a:t>Analyzing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trends. </a:t>
            </a:r>
            <a:r>
              <a:rPr dirty="0" sz="1200">
                <a:latin typeface="Arial MT"/>
                <a:cs typeface="Arial MT"/>
              </a:rPr>
              <a:t>Brainstorming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Generation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-</a:t>
            </a:r>
            <a:r>
              <a:rPr dirty="0" sz="1200">
                <a:latin typeface="Arial MT"/>
                <a:cs typeface="Arial MT"/>
              </a:rPr>
              <a:t>Conducting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sessions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ideas.</a:t>
            </a:r>
            <a:endParaRPr sz="1200">
              <a:latin typeface="Arial MT"/>
              <a:cs typeface="Arial MT"/>
            </a:endParaRPr>
          </a:p>
          <a:p>
            <a:pPr marL="12700" marR="31559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Feedback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Surveys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Listening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understand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needs.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Analysis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gaps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services.</a:t>
            </a:r>
            <a:endParaRPr sz="1200">
              <a:latin typeface="Arial MT"/>
              <a:cs typeface="Arial MT"/>
            </a:endParaRPr>
          </a:p>
          <a:p>
            <a:pPr marL="12700" marR="64579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Use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Leveraging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advancements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create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00" b="1">
                <a:latin typeface="Arial"/>
                <a:cs typeface="Arial"/>
              </a:rPr>
              <a:t>Characteristics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Good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Opportunity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Solves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Real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Problem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Addresses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significant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point.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Demand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Market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Potential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enough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target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Feasibility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Scalability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implemented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expanded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time.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Profitability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returns.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Competitive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Advantage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Unique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difficult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competitors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replicate.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200" b="1">
                <a:latin typeface="Arial"/>
                <a:cs typeface="Arial"/>
              </a:rPr>
              <a:t>Evaluating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Opportunities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Market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Research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Understanding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competition,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trends.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Arial"/>
                <a:cs typeface="Arial"/>
              </a:rPr>
              <a:t>Cost-</a:t>
            </a:r>
            <a:r>
              <a:rPr dirty="0" sz="1200" b="1">
                <a:latin typeface="Arial"/>
                <a:cs typeface="Arial"/>
              </a:rPr>
              <a:t>Benefit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Analysis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Assessing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versus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expected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returns.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Feasibility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Study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practical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sustainable.</a:t>
            </a:r>
            <a:endParaRPr sz="1200">
              <a:latin typeface="Arial MT"/>
              <a:cs typeface="Arial MT"/>
            </a:endParaRPr>
          </a:p>
          <a:p>
            <a:pPr marL="469265" marR="762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Prototyping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Testing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minimum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viable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(MVP)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testing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00" b="1">
                <a:latin typeface="Arial"/>
                <a:cs typeface="Arial"/>
              </a:rPr>
              <a:t>Common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Mistakes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Opportunity Identification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Ignoring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validation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launching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without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demand.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Overlooking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interests.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Underestimating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differentiate.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adapting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trends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changes.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200" spc="-5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342392"/>
            <a:ext cx="6221730" cy="9439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 indent="456565">
              <a:lnSpc>
                <a:spcPct val="1439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10">
                <a:latin typeface="Arial MT"/>
                <a:cs typeface="Arial MT"/>
              </a:rPr>
              <a:t> ventures.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various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sources,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including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experiences,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technological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advancements.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Identifying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right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source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of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crucial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developing </a:t>
            </a:r>
            <a:r>
              <a:rPr dirty="0" sz="1200">
                <a:latin typeface="Arial MT"/>
                <a:cs typeface="Arial MT"/>
              </a:rPr>
              <a:t>viable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must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stay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alert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different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sources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ideas, </a:t>
            </a:r>
            <a:r>
              <a:rPr dirty="0" sz="1200">
                <a:latin typeface="Arial MT"/>
                <a:cs typeface="Arial MT"/>
              </a:rPr>
              <a:t>continuously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researching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evaluating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best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real </a:t>
            </a:r>
            <a:r>
              <a:rPr dirty="0" sz="1200">
                <a:latin typeface="Arial MT"/>
                <a:cs typeface="Arial MT"/>
              </a:rPr>
              <a:t>problems,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align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potential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Sources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Ideas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 indent="171450">
              <a:lnSpc>
                <a:spcPts val="1380"/>
              </a:lnSpc>
              <a:buAutoNum type="alphaLcParenR"/>
              <a:tabLst>
                <a:tab pos="184150" algn="l"/>
              </a:tabLst>
            </a:pPr>
            <a:r>
              <a:rPr dirty="0" sz="1200" spc="-10" b="1">
                <a:latin typeface="Arial"/>
                <a:cs typeface="Arial"/>
              </a:rPr>
              <a:t>Personal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Experience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Expertise: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leverage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knowledge,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experience.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software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developer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gap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project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tools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solution.</a:t>
            </a:r>
            <a:endParaRPr sz="1200">
              <a:latin typeface="Arial MT"/>
              <a:cs typeface="Arial MT"/>
            </a:endParaRPr>
          </a:p>
          <a:p>
            <a:pPr algn="just" marL="12700" marR="5080" indent="231775">
              <a:lnSpc>
                <a:spcPct val="95900"/>
              </a:lnSpc>
              <a:spcBef>
                <a:spcPts val="1355"/>
              </a:spcBef>
              <a:buAutoNum type="alphaLcParenR"/>
              <a:tabLst>
                <a:tab pos="244475" algn="l"/>
              </a:tabLst>
            </a:pPr>
            <a:r>
              <a:rPr dirty="0" sz="1200" b="1">
                <a:latin typeface="Arial"/>
                <a:cs typeface="Arial"/>
              </a:rPr>
              <a:t>Market</a:t>
            </a:r>
            <a:r>
              <a:rPr dirty="0" sz="1200" spc="3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Gaps</a:t>
            </a:r>
            <a:r>
              <a:rPr dirty="0" sz="1200" spc="3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3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Customer</a:t>
            </a:r>
            <a:r>
              <a:rPr dirty="0" sz="1200" spc="3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Needs:</a:t>
            </a:r>
            <a:r>
              <a:rPr dirty="0" sz="1200" spc="330" b="1">
                <a:latin typeface="Arial"/>
                <a:cs typeface="Arial"/>
              </a:rPr>
              <a:t>  </a:t>
            </a:r>
            <a:r>
              <a:rPr dirty="0" sz="1200">
                <a:latin typeface="Arial MT"/>
                <a:cs typeface="Arial MT"/>
              </a:rPr>
              <a:t>Observing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unfulfilled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demands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>
                <a:latin typeface="Arial MT"/>
                <a:cs typeface="Arial MT"/>
              </a:rPr>
              <a:t>inefficiencies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market.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lack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affordable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housing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urban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areas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inspire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low-</a:t>
            </a:r>
            <a:r>
              <a:rPr dirty="0" sz="1200">
                <a:latin typeface="Arial MT"/>
                <a:cs typeface="Arial MT"/>
              </a:rPr>
              <a:t>cost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housing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project.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AutoNum type="alphaLcParenR"/>
            </a:pPr>
            <a:endParaRPr sz="1200">
              <a:latin typeface="Arial MT"/>
              <a:cs typeface="Arial MT"/>
            </a:endParaRPr>
          </a:p>
          <a:p>
            <a:pPr algn="just" marL="12700" marR="6985" indent="214629">
              <a:lnSpc>
                <a:spcPts val="1380"/>
              </a:lnSpc>
              <a:buAutoNum type="alphaLcParenR"/>
              <a:tabLst>
                <a:tab pos="227329" algn="l"/>
              </a:tabLst>
            </a:pPr>
            <a:r>
              <a:rPr dirty="0" sz="1200" b="1">
                <a:latin typeface="Arial"/>
                <a:cs typeface="Arial"/>
              </a:rPr>
              <a:t>Problems</a:t>
            </a:r>
            <a:r>
              <a:rPr dirty="0" sz="1200" spc="2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254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Pain</a:t>
            </a:r>
            <a:r>
              <a:rPr dirty="0" sz="1200" spc="26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Points:</a:t>
            </a:r>
            <a:r>
              <a:rPr dirty="0" sz="1200" spc="254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common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faced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individuals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>
                <a:latin typeface="Arial MT"/>
                <a:cs typeface="Arial MT"/>
              </a:rPr>
              <a:t>businesses. Example: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difficulty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finding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healthy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fast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food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 </a:t>
            </a:r>
            <a:r>
              <a:rPr dirty="0" sz="1200" spc="-10">
                <a:latin typeface="Arial MT"/>
                <a:cs typeface="Arial MT"/>
              </a:rPr>
              <a:t>organic </a:t>
            </a:r>
            <a:r>
              <a:rPr dirty="0" sz="1200">
                <a:latin typeface="Arial MT"/>
                <a:cs typeface="Arial MT"/>
              </a:rPr>
              <a:t>meal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delivery</a:t>
            </a:r>
            <a:r>
              <a:rPr dirty="0" sz="1200" spc="-10">
                <a:latin typeface="Arial MT"/>
                <a:cs typeface="Arial MT"/>
              </a:rPr>
              <a:t> services.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AutoNum type="alphaLcParenR"/>
            </a:pPr>
            <a:endParaRPr sz="1200">
              <a:latin typeface="Arial MT"/>
              <a:cs typeface="Arial MT"/>
            </a:endParaRPr>
          </a:p>
          <a:p>
            <a:pPr algn="just" marL="12700" marR="6350" indent="193675">
              <a:lnSpc>
                <a:spcPts val="1380"/>
              </a:lnSpc>
              <a:buAutoNum type="alphaLcParenR"/>
              <a:tabLst>
                <a:tab pos="206375" algn="l"/>
              </a:tabLst>
            </a:pPr>
            <a:r>
              <a:rPr dirty="0" sz="1200" b="1">
                <a:latin typeface="Arial"/>
                <a:cs typeface="Arial"/>
              </a:rPr>
              <a:t>Trends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Emerging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Markets:</a:t>
            </a:r>
            <a:r>
              <a:rPr dirty="0" sz="1200" spc="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Monitoring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trends. </a:t>
            </a: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remote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virtual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collaboration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tools.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lphaLcParenR"/>
            </a:pPr>
            <a:endParaRPr sz="1200">
              <a:latin typeface="Arial MT"/>
              <a:cs typeface="Arial MT"/>
            </a:endParaRPr>
          </a:p>
          <a:p>
            <a:pPr algn="just" marL="12700" marR="5080" indent="169545">
              <a:lnSpc>
                <a:spcPts val="1380"/>
              </a:lnSpc>
              <a:buAutoNum type="alphaLcParenR"/>
              <a:tabLst>
                <a:tab pos="182245" algn="l"/>
              </a:tabLst>
            </a:pPr>
            <a:r>
              <a:rPr dirty="0" sz="1200" spc="-10" b="1">
                <a:latin typeface="Arial"/>
                <a:cs typeface="Arial"/>
              </a:rPr>
              <a:t>Research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Development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(R&amp;D):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Conducting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experiments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studies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services.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Pharmaceutical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R&amp;D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 spc="-10">
                <a:latin typeface="Arial MT"/>
                <a:cs typeface="Arial MT"/>
              </a:rPr>
              <a:t>drugs.</a:t>
            </a:r>
            <a:endParaRPr sz="1200">
              <a:latin typeface="Arial MT"/>
              <a:cs typeface="Arial MT"/>
            </a:endParaRPr>
          </a:p>
          <a:p>
            <a:pPr marL="155575" indent="-142875">
              <a:lnSpc>
                <a:spcPct val="100000"/>
              </a:lnSpc>
              <a:spcBef>
                <a:spcPts val="1310"/>
              </a:spcBef>
              <a:buAutoNum type="alphaLcParenR"/>
              <a:tabLst>
                <a:tab pos="155575" algn="l"/>
              </a:tabLst>
            </a:pPr>
            <a:r>
              <a:rPr dirty="0" sz="1200" b="1">
                <a:latin typeface="Arial"/>
                <a:cs typeface="Arial"/>
              </a:rPr>
              <a:t>Observing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Competitors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Industry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Gaps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Studying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competitors’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strengths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weaknesses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improvement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opportunities.</a:t>
            </a:r>
            <a:endParaRPr sz="1200">
              <a:latin typeface="Arial MT"/>
              <a:cs typeface="Arial MT"/>
            </a:endParaRPr>
          </a:p>
          <a:p>
            <a:pPr lvl="1" marL="469265" marR="14795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Analyzing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introducing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cheaper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efficient version.</a:t>
            </a:r>
            <a:endParaRPr sz="1200">
              <a:latin typeface="Arial MT"/>
              <a:cs typeface="Arial MT"/>
            </a:endParaRPr>
          </a:p>
          <a:p>
            <a:pPr marL="198755" indent="-186055">
              <a:lnSpc>
                <a:spcPct val="100000"/>
              </a:lnSpc>
              <a:spcBef>
                <a:spcPts val="1300"/>
              </a:spcBef>
              <a:buAutoNum type="alphaLcParenR"/>
              <a:tabLst>
                <a:tab pos="198755" algn="l"/>
              </a:tabLst>
            </a:pPr>
            <a:r>
              <a:rPr dirty="0" sz="1200" b="1">
                <a:latin typeface="Arial"/>
                <a:cs typeface="Arial"/>
              </a:rPr>
              <a:t>Technological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Advancements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Leveraging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solutions.</a:t>
            </a:r>
            <a:endParaRPr sz="1200">
              <a:latin typeface="Arial MT"/>
              <a:cs typeface="Arial MT"/>
            </a:endParaRPr>
          </a:p>
          <a:p>
            <a:pPr lvl="1" marL="469265" marR="287655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artificial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intelligence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(AI)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AI-powered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 </a:t>
            </a:r>
            <a:r>
              <a:rPr dirty="0" sz="1200">
                <a:latin typeface="Arial MT"/>
                <a:cs typeface="Arial MT"/>
              </a:rPr>
              <a:t>service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chatbots.</a:t>
            </a:r>
            <a:endParaRPr sz="1200">
              <a:latin typeface="Arial MT"/>
              <a:cs typeface="Arial MT"/>
            </a:endParaRPr>
          </a:p>
          <a:p>
            <a:pPr marL="198755" indent="-186055">
              <a:lnSpc>
                <a:spcPct val="100000"/>
              </a:lnSpc>
              <a:spcBef>
                <a:spcPts val="1305"/>
              </a:spcBef>
              <a:buAutoNum type="alphaLcParenR"/>
              <a:tabLst>
                <a:tab pos="198755" algn="l"/>
              </a:tabLst>
            </a:pPr>
            <a:r>
              <a:rPr dirty="0" sz="1200" b="1">
                <a:latin typeface="Arial"/>
                <a:cs typeface="Arial"/>
              </a:rPr>
              <a:t>Social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Environmental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Issues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Addressing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societal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solutions.</a:t>
            </a:r>
            <a:endParaRPr sz="1200">
              <a:latin typeface="Arial MT"/>
              <a:cs typeface="Arial MT"/>
            </a:endParaRPr>
          </a:p>
          <a:p>
            <a:pPr lvl="1" marL="469265" marR="4254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eco-</a:t>
            </a:r>
            <a:r>
              <a:rPr dirty="0" sz="1200">
                <a:latin typeface="Arial MT"/>
                <a:cs typeface="Arial MT"/>
              </a:rPr>
              <a:t>friendly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sustainable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packaging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renewable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energy.</a:t>
            </a:r>
            <a:endParaRPr sz="1200">
              <a:latin typeface="Arial MT"/>
              <a:cs typeface="Arial MT"/>
            </a:endParaRPr>
          </a:p>
          <a:p>
            <a:pPr marL="148590" indent="-135890">
              <a:lnSpc>
                <a:spcPct val="100000"/>
              </a:lnSpc>
              <a:spcBef>
                <a:spcPts val="1310"/>
              </a:spcBef>
              <a:buAutoNum type="alphaLcParenR"/>
              <a:tabLst>
                <a:tab pos="148590" algn="l"/>
              </a:tabLst>
            </a:pPr>
            <a:r>
              <a:rPr dirty="0" sz="1200" b="1">
                <a:latin typeface="Arial"/>
                <a:cs typeface="Arial"/>
              </a:rPr>
              <a:t>Franchising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Existing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Models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Adopting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models.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Opening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franchise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well-known</a:t>
            </a:r>
            <a:r>
              <a:rPr dirty="0" sz="1200" spc="-10">
                <a:latin typeface="Arial MT"/>
                <a:cs typeface="Arial MT"/>
              </a:rPr>
              <a:t> fast-</a:t>
            </a:r>
            <a:r>
              <a:rPr dirty="0" sz="1200">
                <a:latin typeface="Arial MT"/>
                <a:cs typeface="Arial MT"/>
              </a:rPr>
              <a:t>food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0">
                <a:latin typeface="Arial MT"/>
                <a:cs typeface="Arial MT"/>
              </a:rPr>
              <a:t> location.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223000" cy="6905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8590" indent="-135890">
              <a:lnSpc>
                <a:spcPct val="100000"/>
              </a:lnSpc>
              <a:spcBef>
                <a:spcPts val="100"/>
              </a:spcBef>
              <a:buAutoNum type="alphaLcParenR" startAt="10"/>
              <a:tabLst>
                <a:tab pos="148590" algn="l"/>
              </a:tabLst>
            </a:pPr>
            <a:r>
              <a:rPr dirty="0" sz="1200" b="1">
                <a:latin typeface="Arial"/>
                <a:cs typeface="Arial"/>
              </a:rPr>
              <a:t>Brainstorming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Idea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Generation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Techniques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Engaging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sessions,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techniques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like:</a:t>
            </a:r>
            <a:endParaRPr sz="1200">
              <a:latin typeface="Arial MT"/>
              <a:cs typeface="Arial MT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Arial MT"/>
                <a:cs typeface="Arial MT"/>
              </a:rPr>
              <a:t>Mind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mapping</a:t>
            </a:r>
            <a:endParaRPr sz="1200">
              <a:latin typeface="Arial MT"/>
              <a:cs typeface="Arial MT"/>
            </a:endParaRPr>
          </a:p>
          <a:p>
            <a:pPr lvl="2" marL="926465" marR="68135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Arial MT"/>
                <a:cs typeface="Arial MT"/>
              </a:rPr>
              <a:t>SCAMPER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(Substitute,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Combine,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Adapt,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Modify,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another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use, </a:t>
            </a:r>
            <a:r>
              <a:rPr dirty="0" sz="1200">
                <a:latin typeface="Arial MT"/>
                <a:cs typeface="Arial MT"/>
              </a:rPr>
              <a:t>Eliminate,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Reverse)</a:t>
            </a:r>
            <a:endParaRPr sz="1200">
              <a:latin typeface="Arial MT"/>
              <a:cs typeface="Arial MT"/>
            </a:endParaRPr>
          </a:p>
          <a:p>
            <a:pPr lvl="2" marL="926465" indent="-228600">
              <a:lnSpc>
                <a:spcPts val="1345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thinking</a:t>
            </a:r>
            <a:endParaRPr sz="1200">
              <a:latin typeface="Arial MT"/>
              <a:cs typeface="Arial MT"/>
            </a:endParaRPr>
          </a:p>
          <a:p>
            <a:pPr marL="190500" indent="-177800">
              <a:lnSpc>
                <a:spcPct val="100000"/>
              </a:lnSpc>
              <a:spcBef>
                <a:spcPts val="1345"/>
              </a:spcBef>
              <a:buAutoNum type="alphaLcParenR" startAt="10"/>
              <a:tabLst>
                <a:tab pos="190500" algn="l"/>
              </a:tabLst>
            </a:pPr>
            <a:r>
              <a:rPr dirty="0" sz="1200" b="1">
                <a:latin typeface="Arial"/>
                <a:cs typeface="Arial"/>
              </a:rPr>
              <a:t>Networking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Industry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Events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lphaLcParenR" startAt="10"/>
            </a:pPr>
            <a:endParaRPr sz="1200">
              <a:latin typeface="Arial"/>
              <a:cs typeface="Arial"/>
            </a:endParaRPr>
          </a:p>
          <a:p>
            <a:pPr lvl="1" marL="469265" marR="87630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Attending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forums,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fairs,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conferences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discover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 spc="-10">
                <a:latin typeface="Arial MT"/>
                <a:cs typeface="Arial MT"/>
              </a:rPr>
              <a:t>opportunities.</a:t>
            </a:r>
            <a:endParaRPr sz="1200">
              <a:latin typeface="Arial MT"/>
              <a:cs typeface="Arial MT"/>
            </a:endParaRPr>
          </a:p>
          <a:p>
            <a:pPr lvl="1" marL="469265" marR="5441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Example: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partnership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new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idea.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</a:pPr>
            <a:r>
              <a:rPr dirty="0" sz="1200" b="1">
                <a:latin typeface="Arial"/>
                <a:cs typeface="Arial"/>
              </a:rPr>
              <a:t>Innovation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practical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implementation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ideas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introduction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  <a:p>
            <a:pPr marL="12700" marR="6286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goods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services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takes </a:t>
            </a:r>
            <a:r>
              <a:rPr dirty="0" sz="1200">
                <a:latin typeface="Arial MT"/>
                <a:cs typeface="Arial MT"/>
              </a:rPr>
              <a:t>place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more-</a:t>
            </a:r>
            <a:r>
              <a:rPr dirty="0" sz="1200">
                <a:latin typeface="Arial MT"/>
                <a:cs typeface="Arial MT"/>
              </a:rPr>
              <a:t>effective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5"/>
              </a:rPr>
              <a:t>products</a:t>
            </a:r>
            <a:r>
              <a:rPr dirty="0" sz="1200" spc="-10">
                <a:latin typeface="Arial MT"/>
                <a:cs typeface="Arial MT"/>
              </a:rPr>
              <a:t>,</a:t>
            </a:r>
            <a:endParaRPr sz="1200">
              <a:latin typeface="Arial MT"/>
              <a:cs typeface="Arial MT"/>
            </a:endParaRPr>
          </a:p>
          <a:p>
            <a:pPr marL="12700" marR="6350">
              <a:lnSpc>
                <a:spcPts val="1380"/>
              </a:lnSpc>
              <a:tabLst>
                <a:tab pos="878205" algn="l"/>
              </a:tabLst>
            </a:pPr>
            <a:r>
              <a:rPr dirty="0" sz="1200" spc="-10">
                <a:latin typeface="Arial MT"/>
                <a:cs typeface="Arial MT"/>
              </a:rPr>
              <a:t>processes,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>
                <a:latin typeface="Arial MT"/>
                <a:cs typeface="Arial MT"/>
                <a:hlinkClick r:id="rId4"/>
              </a:rPr>
              <a:t>services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technologies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artworks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business</a:t>
            </a:r>
            <a:r>
              <a:rPr dirty="0" sz="1200" spc="-20">
                <a:latin typeface="Arial MT"/>
                <a:cs typeface="Arial MT"/>
                <a:hlinkClick r:id="rId8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models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innovators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make </a:t>
            </a:r>
            <a:r>
              <a:rPr dirty="0" sz="1200">
                <a:latin typeface="Arial MT"/>
                <a:cs typeface="Arial MT"/>
              </a:rPr>
              <a:t>available</a:t>
            </a:r>
            <a:r>
              <a:rPr dirty="0" sz="1200" spc="10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  <a:hlinkClick r:id="rId9"/>
              </a:rPr>
              <a:t>markets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10"/>
              </a:rPr>
              <a:t>governments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11"/>
              </a:rPr>
              <a:t>society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105"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Innovation</a:t>
            </a:r>
            <a:r>
              <a:rPr dirty="0" sz="1200" spc="114">
                <a:solidFill>
                  <a:srgbClr val="161518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is</a:t>
            </a:r>
            <a:r>
              <a:rPr dirty="0" sz="1200" spc="110">
                <a:solidFill>
                  <a:srgbClr val="161518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the</a:t>
            </a:r>
            <a:r>
              <a:rPr dirty="0" sz="1200" spc="110">
                <a:solidFill>
                  <a:srgbClr val="161518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dynamic</a:t>
            </a:r>
            <a:r>
              <a:rPr dirty="0" sz="1200" spc="105">
                <a:solidFill>
                  <a:srgbClr val="161518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process</a:t>
            </a:r>
            <a:r>
              <a:rPr dirty="0" sz="1200" spc="105">
                <a:solidFill>
                  <a:srgbClr val="161518"/>
                </a:solidFill>
                <a:latin typeface="Arial MT"/>
                <a:cs typeface="Arial MT"/>
              </a:rPr>
              <a:t>  </a:t>
            </a:r>
            <a:r>
              <a:rPr dirty="0" sz="1200" spc="-25">
                <a:solidFill>
                  <a:srgbClr val="161518"/>
                </a:solidFill>
                <a:latin typeface="Arial MT"/>
                <a:cs typeface="Arial MT"/>
              </a:rPr>
              <a:t>of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introducing</a:t>
            </a:r>
            <a:r>
              <a:rPr dirty="0" sz="1200" spc="25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novel</a:t>
            </a:r>
            <a:r>
              <a:rPr dirty="0" sz="1200" spc="25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ideas,</a:t>
            </a:r>
            <a:r>
              <a:rPr dirty="0" sz="1200" spc="4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strategies,</a:t>
            </a:r>
            <a:r>
              <a:rPr dirty="0" sz="1200" spc="3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and</a:t>
            </a:r>
            <a:r>
              <a:rPr dirty="0" sz="1200" spc="3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technologies</a:t>
            </a:r>
            <a:r>
              <a:rPr dirty="0" sz="1200" spc="3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to</a:t>
            </a:r>
            <a:r>
              <a:rPr dirty="0" sz="1200" spc="4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revolutionize</a:t>
            </a:r>
            <a:r>
              <a:rPr dirty="0" sz="1200" spc="35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the</a:t>
            </a:r>
            <a:r>
              <a:rPr dirty="0" sz="1200" spc="4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way</a:t>
            </a:r>
            <a:r>
              <a:rPr dirty="0" sz="1200" spc="4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61518"/>
                </a:solidFill>
                <a:latin typeface="Arial MT"/>
                <a:cs typeface="Arial MT"/>
              </a:rPr>
              <a:t>organizations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operate,</a:t>
            </a:r>
            <a:r>
              <a:rPr dirty="0" sz="1200" spc="-30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61518"/>
                </a:solidFill>
                <a:latin typeface="Arial MT"/>
                <a:cs typeface="Arial MT"/>
              </a:rPr>
              <a:t>enhance</a:t>
            </a:r>
            <a:r>
              <a:rPr dirty="0" sz="1200" spc="-5">
                <a:solidFill>
                  <a:srgbClr val="161518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12"/>
              </a:rPr>
              <a:t>value</a:t>
            </a:r>
            <a:r>
              <a:rPr dirty="0" sz="1200" spc="-20">
                <a:latin typeface="Arial MT"/>
                <a:cs typeface="Arial MT"/>
                <a:hlinkClick r:id="rId12"/>
              </a:rPr>
              <a:t> </a:t>
            </a:r>
            <a:r>
              <a:rPr dirty="0" sz="1200">
                <a:latin typeface="Arial MT"/>
                <a:cs typeface="Arial MT"/>
                <a:hlinkClick r:id="rId12"/>
              </a:rPr>
              <a:t>creation,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interact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stakeholders.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95800"/>
              </a:lnSpc>
              <a:spcBef>
                <a:spcPts val="1370"/>
              </a:spcBef>
            </a:pPr>
            <a:r>
              <a:rPr dirty="0" sz="1200" b="1">
                <a:latin typeface="Arial"/>
                <a:cs typeface="Arial"/>
              </a:rPr>
              <a:t>Ideation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is</a:t>
            </a:r>
            <a:r>
              <a:rPr dirty="0" sz="1200" spc="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the</a:t>
            </a:r>
            <a:r>
              <a:rPr dirty="0" sz="1200" spc="1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literal action</a:t>
            </a:r>
            <a:r>
              <a:rPr dirty="0" sz="1200" spc="1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of</a:t>
            </a:r>
            <a:r>
              <a:rPr dirty="0" sz="1200" spc="1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forming</a:t>
            </a:r>
            <a:r>
              <a:rPr dirty="0" sz="1200" spc="2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ideas,</a:t>
            </a:r>
            <a:r>
              <a:rPr dirty="0" sz="1200" spc="2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from</a:t>
            </a:r>
            <a:r>
              <a:rPr dirty="0" sz="1200" spc="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their conception</a:t>
            </a:r>
            <a:r>
              <a:rPr dirty="0" sz="1200" spc="1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to real-world </a:t>
            </a:r>
            <a:r>
              <a:rPr dirty="0" sz="1200" spc="-10">
                <a:solidFill>
                  <a:srgbClr val="111111"/>
                </a:solidFill>
                <a:latin typeface="Arial MT"/>
                <a:cs typeface="Arial MT"/>
              </a:rPr>
              <a:t>application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and</a:t>
            </a:r>
            <a:r>
              <a:rPr dirty="0" sz="1200" spc="1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implementation.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Ideas</a:t>
            </a:r>
            <a:r>
              <a:rPr dirty="0" sz="1200" spc="1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and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the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act</a:t>
            </a:r>
            <a:r>
              <a:rPr dirty="0" sz="1200" spc="1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of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ideating</a:t>
            </a:r>
            <a:r>
              <a:rPr dirty="0" sz="1200" spc="1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can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come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from</a:t>
            </a:r>
            <a:r>
              <a:rPr dirty="0" sz="1200" spc="16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anyone</a:t>
            </a:r>
            <a:r>
              <a:rPr dirty="0" sz="1200" spc="14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tangentially</a:t>
            </a:r>
            <a:r>
              <a:rPr dirty="0" sz="1200" spc="135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11111"/>
                </a:solidFill>
                <a:latin typeface="Arial MT"/>
                <a:cs typeface="Arial MT"/>
              </a:rPr>
              <a:t>or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directly</a:t>
            </a:r>
            <a:r>
              <a:rPr dirty="0" sz="1200" spc="105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associated</a:t>
            </a:r>
            <a:r>
              <a:rPr dirty="0" sz="1200" spc="120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with</a:t>
            </a:r>
            <a:r>
              <a:rPr dirty="0" sz="1200" spc="110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a</a:t>
            </a:r>
            <a:r>
              <a:rPr dirty="0" sz="1200" spc="110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business</a:t>
            </a:r>
            <a:r>
              <a:rPr dirty="0" sz="1200" spc="105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or</a:t>
            </a:r>
            <a:r>
              <a:rPr dirty="0" sz="1200" spc="110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organization,</a:t>
            </a:r>
            <a:r>
              <a:rPr dirty="0" sz="1200" spc="114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including</a:t>
            </a:r>
            <a:r>
              <a:rPr dirty="0" sz="1200" spc="120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low-level</a:t>
            </a:r>
            <a:r>
              <a:rPr dirty="0" sz="1200" spc="105">
                <a:solidFill>
                  <a:srgbClr val="111111"/>
                </a:solidFill>
                <a:latin typeface="Arial MT"/>
                <a:cs typeface="Arial MT"/>
              </a:rPr>
              <a:t>  </a:t>
            </a:r>
            <a:r>
              <a:rPr dirty="0" sz="1200" spc="-10">
                <a:solidFill>
                  <a:srgbClr val="111111"/>
                </a:solidFill>
                <a:latin typeface="Arial MT"/>
                <a:cs typeface="Arial MT"/>
              </a:rPr>
              <a:t>employees,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managers,</a:t>
            </a:r>
            <a:r>
              <a:rPr dirty="0" sz="1200" spc="2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customers,</a:t>
            </a:r>
            <a:r>
              <a:rPr dirty="0" sz="1200" spc="24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11111"/>
                </a:solidFill>
                <a:latin typeface="Arial MT"/>
                <a:cs typeface="Arial MT"/>
              </a:rPr>
              <a:t>partners,</a:t>
            </a:r>
            <a:r>
              <a:rPr dirty="0" sz="1200" spc="26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13"/>
              </a:rPr>
              <a:t>stakeholders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Actual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ideations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brainstorming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sessions,</a:t>
            </a:r>
            <a:r>
              <a:rPr dirty="0" sz="1200" spc="1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online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forums,</a:t>
            </a:r>
            <a:r>
              <a:rPr dirty="0" sz="1200" spc="16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seminars,</a:t>
            </a:r>
            <a:r>
              <a:rPr dirty="0" sz="1200" spc="1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team-building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exercises,</a:t>
            </a:r>
            <a:r>
              <a:rPr dirty="0" sz="1200" spc="15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surveys, </a:t>
            </a:r>
            <a:r>
              <a:rPr dirty="0" sz="1200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  <a:hlinkClick r:id="rId14"/>
              </a:rPr>
              <a:t>social</a:t>
            </a:r>
            <a:r>
              <a:rPr dirty="0" sz="1200" spc="10">
                <a:latin typeface="Arial MT"/>
                <a:cs typeface="Arial MT"/>
                <a:hlinkClick r:id="rId14"/>
              </a:rPr>
              <a:t> </a:t>
            </a:r>
            <a:r>
              <a:rPr dirty="0" sz="1200">
                <a:latin typeface="Arial MT"/>
                <a:cs typeface="Arial MT"/>
                <a:hlinkClick r:id="rId14"/>
              </a:rPr>
              <a:t>media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platform</a:t>
            </a:r>
            <a:r>
              <a:rPr dirty="0" sz="1200" spc="-10">
                <a:solidFill>
                  <a:srgbClr val="111111"/>
                </a:solidFill>
                <a:latin typeface="Arial MT"/>
                <a:cs typeface="Arial MT"/>
              </a:rPr>
              <a:t>s</a:t>
            </a:r>
            <a:r>
              <a:rPr dirty="0" sz="1350" spc="-10">
                <a:solidFill>
                  <a:srgbClr val="111111"/>
                </a:solidFill>
                <a:latin typeface="Arial MT"/>
                <a:cs typeface="Arial MT"/>
              </a:rPr>
              <a:t>.</a:t>
            </a:r>
            <a:endParaRPr sz="13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8890">
              <a:lnSpc>
                <a:spcPct val="95900"/>
              </a:lnSpc>
            </a:pPr>
            <a:r>
              <a:rPr dirty="0" sz="1200" b="1">
                <a:latin typeface="Arial"/>
                <a:cs typeface="Arial"/>
              </a:rPr>
              <a:t>Incubation</a:t>
            </a:r>
            <a:r>
              <a:rPr dirty="0" sz="1200" spc="6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attractive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zero.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organization.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centre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known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 </a:t>
            </a:r>
            <a:r>
              <a:rPr dirty="0" sz="1200">
                <a:latin typeface="Arial MT"/>
                <a:cs typeface="Arial MT"/>
              </a:rPr>
              <a:t>incubator.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incubator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shared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office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space,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support </a:t>
            </a:r>
            <a:r>
              <a:rPr dirty="0" sz="1200">
                <a:latin typeface="Arial MT"/>
                <a:cs typeface="Arial MT"/>
              </a:rPr>
              <a:t>services,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management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advice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entrepreneurs.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sharing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office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space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other </a:t>
            </a:r>
            <a:r>
              <a:rPr dirty="0" sz="1200">
                <a:latin typeface="Arial MT"/>
                <a:cs typeface="Arial MT"/>
              </a:rPr>
              <a:t>entrepreneurs,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managers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share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information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local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aid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According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National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4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Association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 incubator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designed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accelerate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growth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success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of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entrepreneurial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array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services”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633476"/>
            <a:ext cx="5817870" cy="103314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>
                <a:latin typeface="Arial MT"/>
                <a:cs typeface="Arial MT"/>
              </a:rPr>
              <a:t>Brainstorming-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ideas</a:t>
            </a:r>
            <a:endParaRPr sz="1200">
              <a:latin typeface="Arial MT"/>
              <a:cs typeface="Arial MT"/>
            </a:endParaRPr>
          </a:p>
          <a:p>
            <a:pPr marL="12700" marR="5080">
              <a:lnSpc>
                <a:spcPts val="1590"/>
              </a:lnSpc>
              <a:spcBef>
                <a:spcPts val="75"/>
              </a:spcBef>
            </a:pPr>
            <a:r>
              <a:rPr dirty="0" sz="1200" spc="-10">
                <a:latin typeface="Arial MT"/>
                <a:cs typeface="Arial MT"/>
              </a:rPr>
              <a:t>Creativity-</a:t>
            </a:r>
            <a:r>
              <a:rPr dirty="0" sz="1200">
                <a:latin typeface="Arial MT"/>
                <a:cs typeface="Arial MT"/>
              </a:rPr>
              <a:t>Generating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allowing people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outside 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go </a:t>
            </a:r>
            <a:r>
              <a:rPr dirty="0" sz="1200">
                <a:latin typeface="Arial MT"/>
                <a:cs typeface="Arial MT"/>
              </a:rPr>
              <a:t>against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norm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sometimes.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Ideation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process: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3980815"/>
            <a:ext cx="6154420" cy="4921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Empathize’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process.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200">
              <a:latin typeface="Arial MT"/>
              <a:cs typeface="Arial MT"/>
            </a:endParaRPr>
          </a:p>
          <a:p>
            <a:pPr marL="12700" marR="6032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second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‘Design.’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analyst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putting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obtained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first 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collectively.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next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step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assess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statement.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Instead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focusing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corporate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goals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associated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statement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expressed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human- </a:t>
            </a:r>
            <a:r>
              <a:rPr dirty="0" sz="1200">
                <a:latin typeface="Arial MT"/>
                <a:cs typeface="Arial MT"/>
              </a:rPr>
              <a:t>centered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language.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third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step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‘Ideation.’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Once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issue,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the </a:t>
            </a:r>
            <a:r>
              <a:rPr dirty="0" sz="1200">
                <a:latin typeface="Arial MT"/>
                <a:cs typeface="Arial MT"/>
              </a:rPr>
              <a:t>unfulfilled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phase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i="1">
                <a:latin typeface="Arial"/>
                <a:cs typeface="Arial"/>
              </a:rPr>
              <a:t>brainstorming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takes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place.</a:t>
            </a:r>
            <a:r>
              <a:rPr dirty="0" sz="1200" spc="-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outset,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gather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possible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team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evaluate</a:t>
            </a:r>
            <a:r>
              <a:rPr dirty="0" sz="1200" spc="-10">
                <a:latin typeface="Arial MT"/>
                <a:cs typeface="Arial MT"/>
              </a:rPr>
              <a:t> them.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200">
              <a:latin typeface="Arial MT"/>
              <a:cs typeface="Arial MT"/>
            </a:endParaRPr>
          </a:p>
          <a:p>
            <a:pPr marL="12700" marR="10858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fourth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step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3"/>
              </a:rPr>
              <a:t>‘Prototype</a:t>
            </a:r>
            <a:r>
              <a:rPr dirty="0" sz="1200" spc="-10">
                <a:latin typeface="Arial MT"/>
                <a:cs typeface="Arial MT"/>
              </a:rPr>
              <a:t>.’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Your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team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suited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specified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experimentation.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200">
              <a:latin typeface="Arial MT"/>
              <a:cs typeface="Arial MT"/>
            </a:endParaRPr>
          </a:p>
          <a:p>
            <a:pPr marL="12700" marR="16764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phase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called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‘Test.’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effort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together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final 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test</a:t>
            </a:r>
            <a:r>
              <a:rPr dirty="0" sz="1200" spc="-15">
                <a:latin typeface="Arial MT"/>
                <a:cs typeface="Arial MT"/>
                <a:hlinkClick r:id="rId4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the</a:t>
            </a:r>
            <a:r>
              <a:rPr dirty="0" sz="1200" spc="-15">
                <a:latin typeface="Arial MT"/>
                <a:cs typeface="Arial MT"/>
                <a:hlinkClick r:id="rId4"/>
              </a:rPr>
              <a:t> </a:t>
            </a:r>
            <a:r>
              <a:rPr dirty="0" sz="1200" spc="-10">
                <a:latin typeface="Arial MT"/>
                <a:cs typeface="Arial MT"/>
                <a:hlinkClick r:id="rId4"/>
              </a:rPr>
              <a:t>product</a:t>
            </a:r>
            <a:r>
              <a:rPr dirty="0" sz="1200" spc="-1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100" b="1">
                <a:solidFill>
                  <a:srgbClr val="1F1F1F"/>
                </a:solidFill>
                <a:latin typeface="Arial"/>
                <a:cs typeface="Arial"/>
              </a:rPr>
              <a:t>Seven</a:t>
            </a:r>
            <a:r>
              <a:rPr dirty="0" sz="1100" spc="-3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F1F1F"/>
                </a:solidFill>
                <a:latin typeface="Arial"/>
                <a:cs typeface="Arial"/>
              </a:rPr>
              <a:t>Sources</a:t>
            </a:r>
            <a:r>
              <a:rPr dirty="0" sz="1100" spc="-30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00" spc="-3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F1F1F"/>
                </a:solidFill>
                <a:latin typeface="Arial"/>
                <a:cs typeface="Arial"/>
              </a:rPr>
              <a:t>Innovation</a:t>
            </a:r>
            <a:endParaRPr sz="1100">
              <a:latin typeface="Arial"/>
              <a:cs typeface="Arial"/>
            </a:endParaRPr>
          </a:p>
          <a:p>
            <a:pPr marL="817244" indent="-228600">
              <a:lnSpc>
                <a:spcPct val="100000"/>
              </a:lnSpc>
              <a:spcBef>
                <a:spcPts val="91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1-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Technology.</a:t>
            </a:r>
            <a:r>
              <a:rPr dirty="0" sz="12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2-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Market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Needs.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1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3-</a:t>
            </a:r>
            <a:r>
              <a:rPr dirty="0" sz="12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Research</a:t>
            </a:r>
            <a:r>
              <a:rPr dirty="0" sz="12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Development.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2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4-</a:t>
            </a:r>
            <a:r>
              <a:rPr dirty="0" sz="12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Working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Together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Building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Alliances.</a:t>
            </a:r>
            <a:r>
              <a:rPr dirty="0" sz="12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1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5-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Creativity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Design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Thinking.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2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6-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Regulatory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Shifts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Standards.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  <a:p>
            <a:pPr marL="817244" indent="-228600">
              <a:lnSpc>
                <a:spcPct val="100000"/>
              </a:lnSpc>
              <a:spcBef>
                <a:spcPts val="110"/>
              </a:spcBef>
              <a:buClr>
                <a:srgbClr val="000000"/>
              </a:buClr>
              <a:buFont typeface="Symbol"/>
              <a:buChar char=""/>
              <a:tabLst>
                <a:tab pos="817244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7-</a:t>
            </a:r>
            <a:r>
              <a:rPr dirty="0" sz="12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Understanding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Consumer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Behavior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Trends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54962" y="1915495"/>
            <a:ext cx="2915077" cy="15311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621526" y="5235574"/>
            <a:ext cx="43180" cy="10795"/>
          </a:xfrm>
          <a:custGeom>
            <a:avLst/>
            <a:gdLst/>
            <a:ahLst/>
            <a:cxnLst/>
            <a:rect l="l" t="t" r="r" b="b"/>
            <a:pathLst>
              <a:path w="43179" h="10795">
                <a:moveTo>
                  <a:pt x="42672" y="0"/>
                </a:moveTo>
                <a:lnTo>
                  <a:pt x="0" y="0"/>
                </a:lnTo>
                <a:lnTo>
                  <a:pt x="0" y="10667"/>
                </a:lnTo>
                <a:lnTo>
                  <a:pt x="42672" y="10667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02004" y="417067"/>
            <a:ext cx="6224270" cy="7825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890">
              <a:lnSpc>
                <a:spcPct val="110200"/>
              </a:lnSpc>
              <a:spcBef>
                <a:spcPts val="95"/>
              </a:spcBef>
            </a:pPr>
            <a:r>
              <a:rPr dirty="0" sz="1200" spc="-15" b="1">
                <a:latin typeface="Arial"/>
                <a:cs typeface="Arial"/>
              </a:rPr>
              <a:t>1.Technology-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plays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pivotal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driving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3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across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industries. </a:t>
            </a:r>
            <a:r>
              <a:rPr dirty="0" sz="1200">
                <a:latin typeface="Arial MT"/>
                <a:cs typeface="Arial MT"/>
              </a:rPr>
              <a:t>Advancements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innovate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disrupt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markets.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Whether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it’s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3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3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software, </a:t>
            </a:r>
            <a:r>
              <a:rPr dirty="0" sz="1200">
                <a:latin typeface="Arial MT"/>
                <a:cs typeface="Arial MT"/>
              </a:rPr>
              <a:t>hardware,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cutting-</a:t>
            </a:r>
            <a:r>
              <a:rPr dirty="0" sz="1200">
                <a:latin typeface="Arial MT"/>
                <a:cs typeface="Arial MT"/>
              </a:rPr>
              <a:t>edge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technologies</a:t>
            </a:r>
            <a:r>
              <a:rPr dirty="0" sz="1200" spc="2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2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artificial</a:t>
            </a:r>
            <a:r>
              <a:rPr dirty="0" sz="1200" spc="2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intelligence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blockchain,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harness</a:t>
            </a:r>
            <a:r>
              <a:rPr dirty="0" sz="1200" spc="1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technology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12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address </a:t>
            </a:r>
            <a:r>
              <a:rPr dirty="0" sz="1200">
                <a:latin typeface="Arial MT"/>
                <a:cs typeface="Arial MT"/>
              </a:rPr>
              <a:t>incongruities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</a:t>
            </a:r>
            <a:endParaRPr sz="1200">
              <a:latin typeface="Arial MT"/>
              <a:cs typeface="Arial MT"/>
            </a:endParaRPr>
          </a:p>
          <a:p>
            <a:pPr algn="just" marL="12700" marR="5715" indent="182245">
              <a:lnSpc>
                <a:spcPts val="1380"/>
              </a:lnSpc>
              <a:spcBef>
                <a:spcPts val="1045"/>
              </a:spcBef>
              <a:buAutoNum type="arabicPlain" startAt="2"/>
              <a:tabLst>
                <a:tab pos="194945" algn="l"/>
              </a:tabLst>
            </a:pPr>
            <a:r>
              <a:rPr dirty="0" sz="1200" spc="-20" b="1">
                <a:latin typeface="Arial"/>
                <a:cs typeface="Arial"/>
              </a:rPr>
              <a:t>Market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Needs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Understanding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for </a:t>
            </a:r>
            <a:r>
              <a:rPr dirty="0" sz="1200">
                <a:latin typeface="Arial MT"/>
                <a:cs typeface="Arial MT"/>
              </a:rPr>
              <a:t>innovation.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gaps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  <a:hlinkClick r:id="rId2"/>
              </a:rPr>
              <a:t>unmet</a:t>
            </a:r>
            <a:r>
              <a:rPr dirty="0" sz="1200" spc="-15" b="1">
                <a:latin typeface="Arial"/>
                <a:cs typeface="Arial"/>
                <a:hlinkClick r:id="rId2"/>
              </a:rPr>
              <a:t> </a:t>
            </a:r>
            <a:r>
              <a:rPr dirty="0" sz="1200" b="1">
                <a:latin typeface="Arial"/>
                <a:cs typeface="Arial"/>
                <a:hlinkClick r:id="rId2"/>
              </a:rPr>
              <a:t>customer</a:t>
            </a:r>
            <a:r>
              <a:rPr dirty="0" sz="1200" spc="-20" b="1">
                <a:latin typeface="Arial"/>
                <a:cs typeface="Arial"/>
                <a:hlinkClick r:id="rId2"/>
              </a:rPr>
              <a:t> </a:t>
            </a:r>
            <a:r>
              <a:rPr dirty="0" sz="1200" b="1">
                <a:latin typeface="Arial"/>
                <a:cs typeface="Arial"/>
                <a:hlinkClick r:id="rId2"/>
              </a:rPr>
              <a:t>needs</a:t>
            </a:r>
            <a:r>
              <a:rPr dirty="0" sz="1200" b="1">
                <a:latin typeface="Arial"/>
                <a:cs typeface="Arial"/>
              </a:rPr>
              <a:t>,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address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pain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points.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feedback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valuable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tools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needs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uncovering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</a:t>
            </a:r>
            <a:endParaRPr sz="1200">
              <a:latin typeface="Arial MT"/>
              <a:cs typeface="Arial MT"/>
            </a:endParaRPr>
          </a:p>
          <a:p>
            <a:pPr algn="just" marL="12700" marR="9525" indent="191135">
              <a:lnSpc>
                <a:spcPct val="95900"/>
              </a:lnSpc>
              <a:spcBef>
                <a:spcPts val="1345"/>
              </a:spcBef>
              <a:buAutoNum type="arabicPlain" startAt="2"/>
              <a:tabLst>
                <a:tab pos="203835" algn="l"/>
              </a:tabLst>
            </a:pPr>
            <a:r>
              <a:rPr dirty="0" sz="1200" spc="-20" b="1">
                <a:latin typeface="Arial"/>
                <a:cs typeface="Arial"/>
              </a:rPr>
              <a:t>Research</a:t>
            </a:r>
            <a:r>
              <a:rPr dirty="0" sz="1200" spc="9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100" b="1">
                <a:latin typeface="Arial"/>
                <a:cs typeface="Arial"/>
              </a:rPr>
              <a:t> </a:t>
            </a:r>
            <a:r>
              <a:rPr dirty="0" sz="1200" spc="-30" b="1">
                <a:latin typeface="Arial"/>
                <a:cs typeface="Arial"/>
              </a:rPr>
              <a:t>Development:</a:t>
            </a:r>
            <a:r>
              <a:rPr dirty="0" sz="1200" spc="9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Investing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research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(R&amp;D)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 spc="-10">
                <a:latin typeface="Arial MT"/>
                <a:cs typeface="Arial MT"/>
              </a:rPr>
              <a:t>significant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source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conducting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research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experimenting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ideas,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knowledge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>
                <a:latin typeface="Arial MT"/>
                <a:cs typeface="Arial MT"/>
              </a:rPr>
              <a:t>processes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differentiate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competitors.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R&amp;D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to </a:t>
            </a:r>
            <a:r>
              <a:rPr dirty="0" sz="1200">
                <a:latin typeface="Arial MT"/>
                <a:cs typeface="Arial MT"/>
              </a:rPr>
              <a:t>push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boundaries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what’s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possible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groundbreaking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drive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forward.</a:t>
            </a:r>
            <a:endParaRPr sz="1200">
              <a:latin typeface="Arial MT"/>
              <a:cs typeface="Arial MT"/>
            </a:endParaRPr>
          </a:p>
          <a:p>
            <a:pPr marL="175260" indent="-162560">
              <a:lnSpc>
                <a:spcPts val="1350"/>
              </a:lnSpc>
              <a:buAutoNum type="arabicPlain" startAt="2"/>
              <a:tabLst>
                <a:tab pos="175260" algn="l"/>
              </a:tabLst>
            </a:pPr>
            <a:r>
              <a:rPr dirty="0" sz="1200" spc="-50" b="1">
                <a:latin typeface="Arial"/>
                <a:cs typeface="Arial"/>
              </a:rPr>
              <a:t>Working </a:t>
            </a:r>
            <a:r>
              <a:rPr dirty="0" sz="1200" spc="-60" b="1">
                <a:latin typeface="Arial"/>
                <a:cs typeface="Arial"/>
              </a:rPr>
              <a:t>Together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40" b="1">
                <a:latin typeface="Arial"/>
                <a:cs typeface="Arial"/>
              </a:rPr>
              <a:t>and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0" b="1">
                <a:latin typeface="Arial"/>
                <a:cs typeface="Arial"/>
              </a:rPr>
              <a:t>Building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Alliances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ts val="1380"/>
              </a:lnSpc>
              <a:spcBef>
                <a:spcPts val="65"/>
              </a:spcBef>
            </a:pPr>
            <a:r>
              <a:rPr dirty="0" sz="1200" spc="-25">
                <a:latin typeface="Arial MT"/>
                <a:cs typeface="Arial MT"/>
              </a:rPr>
              <a:t>Teaming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establishing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strategic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partnerships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avenues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combining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expertise,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tap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into </a:t>
            </a:r>
            <a:r>
              <a:rPr dirty="0" sz="1200">
                <a:latin typeface="Arial MT"/>
                <a:cs typeface="Arial MT"/>
              </a:rPr>
              <a:t>fresh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markets,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technologies,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assets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might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been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reach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own. </a:t>
            </a:r>
            <a:r>
              <a:rPr dirty="0" sz="1200">
                <a:latin typeface="Arial MT"/>
                <a:cs typeface="Arial MT"/>
              </a:rPr>
              <a:t>Collaboration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partnerships</a:t>
            </a:r>
            <a:r>
              <a:rPr dirty="0" sz="1200" spc="4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promote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bringing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together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different </a:t>
            </a:r>
            <a:r>
              <a:rPr dirty="0" sz="1200">
                <a:latin typeface="Arial MT"/>
                <a:cs typeface="Arial MT"/>
              </a:rPr>
              <a:t>viewpoints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complicated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problems.</a:t>
            </a:r>
            <a:endParaRPr sz="1200">
              <a:latin typeface="Arial MT"/>
              <a:cs typeface="Arial MT"/>
            </a:endParaRPr>
          </a:p>
          <a:p>
            <a:pPr algn="just" marL="12700" marR="5080" indent="266700">
              <a:lnSpc>
                <a:spcPct val="95900"/>
              </a:lnSpc>
              <a:spcBef>
                <a:spcPts val="1160"/>
              </a:spcBef>
              <a:buAutoNum type="arabicPlain" startAt="5"/>
              <a:tabLst>
                <a:tab pos="279400" algn="l"/>
              </a:tabLst>
            </a:pPr>
            <a:r>
              <a:rPr dirty="0" sz="1200" b="1">
                <a:latin typeface="Arial"/>
                <a:cs typeface="Arial"/>
              </a:rPr>
              <a:t>Creativity</a:t>
            </a:r>
            <a:r>
              <a:rPr dirty="0" sz="1200" spc="110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114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Design</a:t>
            </a:r>
            <a:r>
              <a:rPr dirty="0" sz="1200" spc="110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Thinking:</a:t>
            </a:r>
            <a:r>
              <a:rPr dirty="0" sz="1200" spc="120" b="1">
                <a:latin typeface="Arial"/>
                <a:cs typeface="Arial"/>
              </a:rPr>
              <a:t>  </a:t>
            </a:r>
            <a:r>
              <a:rPr dirty="0" sz="1200">
                <a:latin typeface="Arial MT"/>
                <a:cs typeface="Arial MT"/>
              </a:rPr>
              <a:t>Encouraging</a:t>
            </a:r>
            <a:r>
              <a:rPr dirty="0" sz="1200" spc="16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embracing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3"/>
              </a:rPr>
              <a:t>design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thinking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principles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fostering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culture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 creativity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adopting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methods,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inventive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address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enables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explore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unconventional </a:t>
            </a:r>
            <a:r>
              <a:rPr dirty="0" sz="1200">
                <a:latin typeface="Arial MT"/>
                <a:cs typeface="Arial MT"/>
              </a:rPr>
              <a:t>solutions,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while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systematic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approach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409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problem-</a:t>
            </a:r>
            <a:r>
              <a:rPr dirty="0" sz="1200">
                <a:latin typeface="Arial MT"/>
                <a:cs typeface="Arial MT"/>
              </a:rPr>
              <a:t>solving</a:t>
            </a:r>
            <a:r>
              <a:rPr dirty="0" sz="1200" spc="40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10">
                <a:latin typeface="Arial MT"/>
                <a:cs typeface="Arial MT"/>
              </a:rPr>
              <a:t>innovation.</a:t>
            </a:r>
            <a:endParaRPr sz="1200">
              <a:latin typeface="Arial MT"/>
              <a:cs typeface="Arial MT"/>
            </a:endParaRPr>
          </a:p>
          <a:p>
            <a:pPr marL="176530" indent="-163830">
              <a:lnSpc>
                <a:spcPts val="1350"/>
              </a:lnSpc>
              <a:buAutoNum type="arabicPlain" startAt="5"/>
              <a:tabLst>
                <a:tab pos="176530" algn="l"/>
              </a:tabLst>
            </a:pPr>
            <a:r>
              <a:rPr dirty="0" sz="1200" spc="-50" b="1">
                <a:latin typeface="Arial"/>
                <a:cs typeface="Arial"/>
              </a:rPr>
              <a:t>Regulatory</a:t>
            </a:r>
            <a:r>
              <a:rPr dirty="0" sz="1200" spc="-45" b="1">
                <a:latin typeface="Arial"/>
                <a:cs typeface="Arial"/>
              </a:rPr>
              <a:t> Shifts</a:t>
            </a:r>
            <a:r>
              <a:rPr dirty="0" sz="1200" spc="-40" b="1">
                <a:latin typeface="Arial"/>
                <a:cs typeface="Arial"/>
              </a:rPr>
              <a:t> and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Standards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Changes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regulations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evolving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standards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pave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innovation.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stay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informed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regulatory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shifts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trends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spot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shake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established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markets.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adjusting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regulatory </a:t>
            </a:r>
            <a:r>
              <a:rPr dirty="0" sz="1200">
                <a:latin typeface="Arial MT"/>
                <a:cs typeface="Arial MT"/>
              </a:rPr>
              <a:t>changes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proactively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meeting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compliance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requirements,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position </a:t>
            </a:r>
            <a:r>
              <a:rPr dirty="0" sz="1200">
                <a:latin typeface="Arial MT"/>
                <a:cs typeface="Arial MT"/>
              </a:rPr>
              <a:t>themselves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forward.</a:t>
            </a:r>
            <a:endParaRPr sz="1200">
              <a:latin typeface="Arial MT"/>
              <a:cs typeface="Arial MT"/>
            </a:endParaRPr>
          </a:p>
          <a:p>
            <a:pPr marL="176530" indent="-163830">
              <a:lnSpc>
                <a:spcPts val="1315"/>
              </a:lnSpc>
              <a:buAutoNum type="arabicPlain" startAt="7"/>
              <a:tabLst>
                <a:tab pos="176530" algn="l"/>
              </a:tabLst>
            </a:pPr>
            <a:r>
              <a:rPr dirty="0" sz="1200" spc="-50" b="1">
                <a:latin typeface="Arial"/>
                <a:cs typeface="Arial"/>
              </a:rPr>
              <a:t>Understanding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45" b="1">
                <a:latin typeface="Arial"/>
                <a:cs typeface="Arial"/>
              </a:rPr>
              <a:t>Consumer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50" b="1">
                <a:latin typeface="Arial"/>
                <a:cs typeface="Arial"/>
              </a:rPr>
              <a:t>Behavior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35" b="1">
                <a:latin typeface="Arial"/>
                <a:cs typeface="Arial"/>
              </a:rPr>
              <a:t>and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Trends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Arial MT"/>
                <a:cs typeface="Arial MT"/>
              </a:rPr>
              <a:t>Grasping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behaviour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3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trends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pinpointing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 </a:t>
            </a:r>
            <a:r>
              <a:rPr dirty="0" sz="1200">
                <a:latin typeface="Arial MT"/>
                <a:cs typeface="Arial MT"/>
              </a:rPr>
              <a:t>opportunities.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analyzing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preferences,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trends,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emerging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dynamics,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resonate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target </a:t>
            </a:r>
            <a:r>
              <a:rPr dirty="0" sz="1200">
                <a:latin typeface="Arial MT"/>
                <a:cs typeface="Arial MT"/>
              </a:rPr>
              <a:t>audience.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staying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ahead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trends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adapting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evolving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conditions,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propel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seize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704850"/>
            <a:ext cx="6220460" cy="9140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456565">
              <a:lnSpc>
                <a:spcPct val="143800"/>
              </a:lnSpc>
              <a:spcBef>
                <a:spcPts val="105"/>
              </a:spcBef>
            </a:pP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entrepreneurship.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integrating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human-</a:t>
            </a:r>
            <a:r>
              <a:rPr dirty="0" sz="1200">
                <a:latin typeface="Arial MT"/>
                <a:cs typeface="Arial MT"/>
              </a:rPr>
              <a:t>centered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emerging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technologies,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create </a:t>
            </a:r>
            <a:r>
              <a:rPr dirty="0" sz="1200">
                <a:latin typeface="Arial MT"/>
                <a:cs typeface="Arial MT"/>
              </a:rPr>
              <a:t>impactful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demands.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5715" indent="456565">
              <a:lnSpc>
                <a:spcPct val="143800"/>
              </a:lnSpc>
            </a:pP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involve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application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technologies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models.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 leverage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emerging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technologies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that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meet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demands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improve </a:t>
            </a:r>
            <a:r>
              <a:rPr dirty="0" sz="1200">
                <a:latin typeface="Arial MT"/>
                <a:cs typeface="Arial MT"/>
              </a:rPr>
              <a:t>efficiency.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refers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process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offerings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that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value.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involves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ideation,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prototyping,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testing,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refining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ensure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usability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functionality.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ts val="1595"/>
              </a:lnSpc>
              <a:spcBef>
                <a:spcPts val="5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10" b="1">
                <a:latin typeface="Times New Roman"/>
                <a:cs typeface="Times New Roman"/>
              </a:rPr>
              <a:t> Aspects</a:t>
            </a:r>
            <a:endParaRPr sz="1350">
              <a:latin typeface="Times New Roman"/>
              <a:cs typeface="Times New Roman"/>
            </a:endParaRPr>
          </a:p>
          <a:p>
            <a:pPr marL="469265" indent="-227965">
              <a:lnSpc>
                <a:spcPts val="138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User-</a:t>
            </a:r>
            <a:r>
              <a:rPr dirty="0" sz="1200" b="1">
                <a:latin typeface="Times New Roman"/>
                <a:cs typeface="Times New Roman"/>
              </a:rPr>
              <a:t>Centered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Approach: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preferences,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Functionality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Aesthetics: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Ensure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appealing.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Scalability: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sustainability,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growth.</a:t>
            </a:r>
            <a:endParaRPr sz="1200">
              <a:latin typeface="Times New Roman"/>
              <a:cs typeface="Times New Roman"/>
            </a:endParaRPr>
          </a:p>
          <a:p>
            <a:pPr marL="469265" marR="11938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Innovation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Differentiation: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features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from </a:t>
            </a:r>
            <a:r>
              <a:rPr dirty="0" sz="1200" spc="-10">
                <a:latin typeface="Times New Roman"/>
                <a:cs typeface="Times New Roman"/>
              </a:rPr>
              <a:t>competitors.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Simplicity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Usability: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understand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use.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</a:pPr>
            <a:r>
              <a:rPr dirty="0" sz="1350" b="1">
                <a:latin typeface="Times New Roman"/>
                <a:cs typeface="Times New Roman"/>
              </a:rPr>
              <a:t>Stages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Product/Service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Design:</a:t>
            </a:r>
            <a:endParaRPr sz="1350">
              <a:latin typeface="Times New Roman"/>
              <a:cs typeface="Times New Roman"/>
            </a:endParaRPr>
          </a:p>
          <a:p>
            <a:pPr marL="469265" indent="-227965">
              <a:lnSpc>
                <a:spcPts val="1375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Idea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Generation: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opportunities.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Concept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Development: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Prototyping: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testing.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Testing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Feedback: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Gathering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feedback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refining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design.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Implementation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Launch: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Introducing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market.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  <a:spcBef>
                <a:spcPts val="630"/>
              </a:spcBef>
            </a:pPr>
            <a:r>
              <a:rPr dirty="0" sz="1400" b="1">
                <a:latin typeface="Times New Roman"/>
                <a:cs typeface="Times New Roman"/>
              </a:rPr>
              <a:t>Design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Thinking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in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Entrepreneurship</a:t>
            </a:r>
            <a:endParaRPr sz="1400">
              <a:latin typeface="Times New Roman"/>
              <a:cs typeface="Times New Roman"/>
            </a:endParaRPr>
          </a:p>
          <a:p>
            <a:pPr marL="12700" marR="50482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thinking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problem-</a:t>
            </a:r>
            <a:r>
              <a:rPr dirty="0" sz="1200">
                <a:latin typeface="Times New Roman"/>
                <a:cs typeface="Times New Roman"/>
              </a:rPr>
              <a:t>solving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approach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human-</a:t>
            </a:r>
            <a:r>
              <a:rPr dirty="0" sz="1200">
                <a:latin typeface="Times New Roman"/>
                <a:cs typeface="Times New Roman"/>
              </a:rPr>
              <a:t>centered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encourages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creativity,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experimentation,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iterative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development.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95"/>
              </a:lnSpc>
              <a:spcBef>
                <a:spcPts val="640"/>
              </a:spcBef>
            </a:pPr>
            <a:r>
              <a:rPr dirty="0" sz="1350" b="1">
                <a:latin typeface="Times New Roman"/>
                <a:cs typeface="Times New Roman"/>
              </a:rPr>
              <a:t>The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Five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Stages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Design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Thinking:</a:t>
            </a:r>
            <a:endParaRPr sz="1350">
              <a:latin typeface="Times New Roman"/>
              <a:cs typeface="Times New Roman"/>
            </a:endParaRPr>
          </a:p>
          <a:p>
            <a:pPr marL="12700" marR="770255">
              <a:lnSpc>
                <a:spcPts val="1380"/>
              </a:lnSpc>
              <a:spcBef>
                <a:spcPts val="70"/>
              </a:spcBef>
            </a:pPr>
            <a:r>
              <a:rPr dirty="0" sz="1200" b="1">
                <a:latin typeface="Times New Roman"/>
                <a:cs typeface="Times New Roman"/>
              </a:rPr>
              <a:t>Empathize: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Understand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users’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emotions,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challenges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research</a:t>
            </a:r>
            <a:r>
              <a:rPr dirty="0" sz="1200" spc="-25">
                <a:latin typeface="Times New Roman"/>
                <a:cs typeface="Times New Roman"/>
              </a:rPr>
              <a:t> and </a:t>
            </a:r>
            <a:r>
              <a:rPr dirty="0" sz="1200" spc="-10">
                <a:latin typeface="Times New Roman"/>
                <a:cs typeface="Times New Roman"/>
              </a:rPr>
              <a:t>observation.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15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Define: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Clearly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articulate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problem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solving.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Ideate: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Brainstorm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multiple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creative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solutions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limitations.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Prototype: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simple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concepts.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Test: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Gather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feedback,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iterate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55"/>
              </a:lnSpc>
            </a:pPr>
            <a:r>
              <a:rPr dirty="0" sz="1350" b="1">
                <a:latin typeface="Times New Roman"/>
                <a:cs typeface="Times New Roman"/>
              </a:rPr>
              <a:t>Benefits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Design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Thinking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Entrepreneurship: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Encourages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creativity.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Reduces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early.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Leads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user-</a:t>
            </a:r>
            <a:r>
              <a:rPr dirty="0" sz="1200">
                <a:latin typeface="Times New Roman"/>
                <a:cs typeface="Times New Roman"/>
              </a:rPr>
              <a:t>friendly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market-</a:t>
            </a:r>
            <a:r>
              <a:rPr dirty="0" sz="1200">
                <a:latin typeface="Times New Roman"/>
                <a:cs typeface="Times New Roman"/>
              </a:rPr>
              <a:t>driven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solutions.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Enhances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satisfaction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addressing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problem-</a:t>
            </a:r>
            <a:r>
              <a:rPr dirty="0" sz="1200">
                <a:latin typeface="Times New Roman"/>
                <a:cs typeface="Times New Roman"/>
              </a:rPr>
              <a:t>solving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adaptability.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606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realized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diversified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people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skills,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smart </a:t>
            </a:r>
            <a:r>
              <a:rPr dirty="0" sz="1200">
                <a:latin typeface="Arial MT"/>
                <a:cs typeface="Arial MT"/>
              </a:rPr>
              <a:t>working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commitment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useful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major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competitive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advantage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29615"/>
            <a:ext cx="6223000" cy="901827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325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Social</a:t>
            </a:r>
            <a:r>
              <a:rPr dirty="0" sz="1200" spc="-1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are</a:t>
            </a:r>
            <a:r>
              <a:rPr dirty="0" sz="1200" spc="-1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45454"/>
                </a:solidFill>
                <a:latin typeface="Arial MT"/>
                <a:cs typeface="Arial MT"/>
              </a:rPr>
              <a:t>anti-business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29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•The</a:t>
            </a:r>
            <a:r>
              <a:rPr dirty="0" sz="1200" spc="-4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difference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between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commercial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and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social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entrepreneurship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is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45454"/>
                </a:solidFill>
                <a:latin typeface="Arial MT"/>
                <a:cs typeface="Arial MT"/>
              </a:rPr>
              <a:t>greed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25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•Social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are</a:t>
            </a:r>
            <a:r>
              <a:rPr dirty="0" sz="1200" spc="-1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nonprofit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45454"/>
                </a:solidFill>
                <a:latin typeface="Arial MT"/>
                <a:cs typeface="Arial MT"/>
              </a:rPr>
              <a:t>managers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29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•Social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are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born,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not</a:t>
            </a:r>
            <a:r>
              <a:rPr dirty="0" sz="1200" spc="-3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made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19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•Social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are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45454"/>
                </a:solidFill>
                <a:latin typeface="Arial MT"/>
                <a:cs typeface="Arial MT"/>
              </a:rPr>
              <a:t>misfits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25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•Social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enterprises</a:t>
            </a:r>
            <a:r>
              <a:rPr dirty="0" sz="1200" spc="-3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usually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fail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ct val="100000"/>
              </a:lnSpc>
              <a:spcBef>
                <a:spcPts val="229"/>
              </a:spcBef>
              <a:buClr>
                <a:srgbClr val="000000"/>
              </a:buClr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•Social</a:t>
            </a:r>
            <a:r>
              <a:rPr dirty="0" sz="1200" spc="-3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entrepreneurs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45454"/>
                </a:solidFill>
                <a:latin typeface="Arial MT"/>
                <a:cs typeface="Arial MT"/>
              </a:rPr>
              <a:t>love</a:t>
            </a:r>
            <a:r>
              <a:rPr dirty="0" sz="1200" spc="-25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545454"/>
                </a:solidFill>
                <a:latin typeface="Arial MT"/>
                <a:cs typeface="Arial MT"/>
              </a:rPr>
              <a:t>risk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30"/>
              </a:spcBef>
              <a:buFont typeface="Symbol"/>
              <a:buChar char=""/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Product/Service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Design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Entrepreneurship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43700"/>
              </a:lnSpc>
              <a:spcBef>
                <a:spcPts val="715"/>
              </a:spcBef>
            </a:pP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entrepreneurship.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integrating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human-</a:t>
            </a:r>
            <a:r>
              <a:rPr dirty="0" sz="1200">
                <a:latin typeface="Arial MT"/>
                <a:cs typeface="Arial MT"/>
              </a:rPr>
              <a:t>centered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emerging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technologies,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create </a:t>
            </a:r>
            <a:r>
              <a:rPr dirty="0" sz="1200">
                <a:latin typeface="Arial MT"/>
                <a:cs typeface="Arial MT"/>
              </a:rPr>
              <a:t>impactful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demands.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8890" indent="456565">
              <a:lnSpc>
                <a:spcPct val="143900"/>
              </a:lnSpc>
            </a:pP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8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involve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application</a:t>
            </a:r>
            <a:r>
              <a:rPr dirty="0" sz="1200" spc="9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technologies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models.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 leverage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emerging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technologies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that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meet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demands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improve efficiency.</a:t>
            </a:r>
            <a:endParaRPr sz="1200">
              <a:latin typeface="Arial MT"/>
              <a:cs typeface="Arial MT"/>
            </a:endParaRPr>
          </a:p>
          <a:p>
            <a:pPr algn="just" marL="12700" indent="456565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latin typeface="Arial MT"/>
                <a:cs typeface="Arial MT"/>
              </a:rPr>
              <a:t>Product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refers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process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of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new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offerings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that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solve</a:t>
            </a:r>
            <a:endParaRPr sz="1200">
              <a:latin typeface="Arial MT"/>
              <a:cs typeface="Arial MT"/>
            </a:endParaRPr>
          </a:p>
          <a:p>
            <a:pPr algn="just" marL="12700" marR="12065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value.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involves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ideation,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prototyping,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testing,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refining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ensure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usability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functionality.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Aspects of</a:t>
            </a:r>
            <a:r>
              <a:rPr dirty="0" sz="1350" spc="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Product/Service</a:t>
            </a:r>
            <a:r>
              <a:rPr dirty="0" sz="135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Design:</a:t>
            </a:r>
            <a:endParaRPr sz="135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spcBef>
                <a:spcPts val="13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User-</a:t>
            </a:r>
            <a:r>
              <a:rPr dirty="0" sz="1200" b="1">
                <a:latin typeface="Times New Roman"/>
                <a:cs typeface="Times New Roman"/>
              </a:rPr>
              <a:t>Centered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Approach: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preferences,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Functionality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Aesthetics: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Ensure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appealing.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Scalability: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sustainability,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growth.</a:t>
            </a:r>
            <a:endParaRPr sz="1200">
              <a:latin typeface="Times New Roman"/>
              <a:cs typeface="Times New Roman"/>
            </a:endParaRPr>
          </a:p>
          <a:p>
            <a:pPr marL="469265" marR="12255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Innovation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Differentiation: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features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from </a:t>
            </a:r>
            <a:r>
              <a:rPr dirty="0" sz="1200" spc="-10">
                <a:latin typeface="Times New Roman"/>
                <a:cs typeface="Times New Roman"/>
              </a:rPr>
              <a:t>competitors.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Simplicity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Usability: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understand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use.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350" b="1">
                <a:latin typeface="Times New Roman"/>
                <a:cs typeface="Times New Roman"/>
              </a:rPr>
              <a:t>Stages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Product/Service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Design:</a:t>
            </a:r>
            <a:endParaRPr sz="135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spcBef>
                <a:spcPts val="133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Idea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Generation: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opportunities.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Concept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Development: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Prototyping: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testing.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Testing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Feedback: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Gathering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feedback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refining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design.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Implementation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Launch: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Introducing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market.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b="1">
                <a:latin typeface="Times New Roman"/>
                <a:cs typeface="Times New Roman"/>
              </a:rPr>
              <a:t>Design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Thinking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 </a:t>
            </a:r>
            <a:r>
              <a:rPr dirty="0" sz="1200" spc="-10" b="1">
                <a:latin typeface="Times New Roman"/>
                <a:cs typeface="Times New Roman"/>
              </a:rPr>
              <a:t>Entrepreneurship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7365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thinking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problem-</a:t>
            </a:r>
            <a:r>
              <a:rPr dirty="0" sz="1200">
                <a:latin typeface="Times New Roman"/>
                <a:cs typeface="Times New Roman"/>
              </a:rPr>
              <a:t>solving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approach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human-</a:t>
            </a:r>
            <a:r>
              <a:rPr dirty="0" sz="1200">
                <a:latin typeface="Times New Roman"/>
                <a:cs typeface="Times New Roman"/>
              </a:rPr>
              <a:t>centered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encourages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creativity,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experimentation,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iterative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development.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621283"/>
            <a:ext cx="5912485" cy="2889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latin typeface="Times New Roman"/>
                <a:cs typeface="Times New Roman"/>
              </a:rPr>
              <a:t>The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Five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Stages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Design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Thinking:</a:t>
            </a:r>
            <a:endParaRPr sz="135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380"/>
              </a:lnSpc>
              <a:spcBef>
                <a:spcPts val="143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Empathize: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Understand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users’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emotions,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challenges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research</a:t>
            </a:r>
            <a:r>
              <a:rPr dirty="0" sz="1200" spc="-25">
                <a:latin typeface="Times New Roman"/>
                <a:cs typeface="Times New Roman"/>
              </a:rPr>
              <a:t> and </a:t>
            </a:r>
            <a:r>
              <a:rPr dirty="0" sz="1200" spc="-10">
                <a:latin typeface="Times New Roman"/>
                <a:cs typeface="Times New Roman"/>
              </a:rPr>
              <a:t>observation.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15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Define: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Clearly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articulate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problem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solving.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Ideate: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Brainstorm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multiple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creative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solutions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limitations.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Prototype: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simple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concepts.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Test: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Gather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feedback,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iterate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dirty="0" sz="1350" b="1">
                <a:latin typeface="Times New Roman"/>
                <a:cs typeface="Times New Roman"/>
              </a:rPr>
              <a:t>Benefits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Design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Thinking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Entrepreneurship: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Encourages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creativity.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Reduces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early.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Leads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user-</a:t>
            </a:r>
            <a:r>
              <a:rPr dirty="0" sz="1200">
                <a:latin typeface="Times New Roman"/>
                <a:cs typeface="Times New Roman"/>
              </a:rPr>
              <a:t>friendly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market-</a:t>
            </a:r>
            <a:r>
              <a:rPr dirty="0" sz="1200">
                <a:latin typeface="Times New Roman"/>
                <a:cs typeface="Times New Roman"/>
              </a:rPr>
              <a:t>driven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solutions.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Enhances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satisfaction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addressing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problem-</a:t>
            </a:r>
            <a:r>
              <a:rPr dirty="0" sz="1200">
                <a:latin typeface="Times New Roman"/>
                <a:cs typeface="Times New Roman"/>
              </a:rPr>
              <a:t>solving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adaptability.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08735"/>
            <a:ext cx="6223000" cy="9059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66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Unit-</a:t>
            </a:r>
            <a:r>
              <a:rPr dirty="0" sz="1100" spc="-25" b="1">
                <a:latin typeface="Arial"/>
                <a:cs typeface="Arial"/>
              </a:rPr>
              <a:t>III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Thrust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Areas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Entrepreneurship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thorough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studies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launching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business.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solid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along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tools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Canvas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Canvas,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streamline </a:t>
            </a:r>
            <a:r>
              <a:rPr dirty="0" sz="1200">
                <a:latin typeface="Times New Roman"/>
                <a:cs typeface="Times New Roman"/>
              </a:rPr>
              <a:t>operations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increase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chances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success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Entrepreneurship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multiple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key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areas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development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execution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thrust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assessment,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planning,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innovative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tools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Canvas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Canvas.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1310"/>
              </a:spcBef>
              <a:buAutoNum type="arabicPeriod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Techno-</a:t>
            </a:r>
            <a:r>
              <a:rPr dirty="0" sz="1200" b="1">
                <a:latin typeface="Times New Roman"/>
                <a:cs typeface="Times New Roman"/>
              </a:rPr>
              <a:t>Economic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Assessment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algn="just" marL="12700" marR="5334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Techno-</a:t>
            </a:r>
            <a:r>
              <a:rPr dirty="0" sz="1200" b="1">
                <a:latin typeface="Times New Roman"/>
                <a:cs typeface="Times New Roman"/>
              </a:rPr>
              <a:t>Economic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Assessment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evaluates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economic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implementation.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10" b="1">
                <a:latin typeface="Times New Roman"/>
                <a:cs typeface="Times New Roman"/>
              </a:rPr>
              <a:t> Aspects: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Technical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Feasibility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>
                <a:latin typeface="Times New Roman"/>
                <a:cs typeface="Times New Roman"/>
              </a:rPr>
              <a:t>Availability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technology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resources.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Production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capacity,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scalability,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efficiency.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Compliance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regulations.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Economic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Feasibility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>
                <a:latin typeface="Times New Roman"/>
                <a:cs typeface="Times New Roman"/>
              </a:rPr>
              <a:t>Cost-</a:t>
            </a:r>
            <a:r>
              <a:rPr dirty="0" sz="1200">
                <a:latin typeface="Times New Roman"/>
                <a:cs typeface="Times New Roman"/>
              </a:rPr>
              <a:t>benefit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analysis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profitability.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>
                <a:latin typeface="Times New Roman"/>
                <a:cs typeface="Times New Roman"/>
              </a:rPr>
              <a:t>Long-</a:t>
            </a:r>
            <a:r>
              <a:rPr dirty="0" sz="1200">
                <a:latin typeface="Times New Roman"/>
                <a:cs typeface="Times New Roman"/>
              </a:rPr>
              <a:t>term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sustainability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41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Evaluation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(ROI).</a:t>
            </a:r>
            <a:endParaRPr sz="12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345"/>
              </a:spcBef>
              <a:buAutoNum type="arabicPeriod" startAt="2"/>
              <a:tabLst>
                <a:tab pos="184785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Feasibility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1193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whether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economically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viable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investment, </a:t>
            </a:r>
            <a:r>
              <a:rPr dirty="0" sz="1200">
                <a:latin typeface="Times New Roman"/>
                <a:cs typeface="Times New Roman"/>
              </a:rPr>
              <a:t>revenue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generation,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sustainability.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10" b="1">
                <a:latin typeface="Times New Roman"/>
                <a:cs typeface="Times New Roman"/>
              </a:rPr>
              <a:t> Aspects: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Capital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Requirements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expenses.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Revenue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Projections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income,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pricing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strategies,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profit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margins.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Break-</a:t>
            </a:r>
            <a:r>
              <a:rPr dirty="0" sz="1200" b="1">
                <a:latin typeface="Times New Roman"/>
                <a:cs typeface="Times New Roman"/>
              </a:rPr>
              <a:t>Even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Analysis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revenue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expenses.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Funding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Sources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Bootstrapping,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1340"/>
              </a:spcBef>
              <a:buAutoNum type="arabicPeriod" startAt="3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Market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Feasibility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63944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evaluates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target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the </a:t>
            </a:r>
            <a:r>
              <a:rPr dirty="0" sz="1200">
                <a:latin typeface="Times New Roman"/>
                <a:cs typeface="Times New Roman"/>
              </a:rPr>
              <a:t>competitive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landscape.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10" b="1">
                <a:latin typeface="Times New Roman"/>
                <a:cs typeface="Times New Roman"/>
              </a:rPr>
              <a:t> Aspects: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Target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Market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Analysis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demographics,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Competition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Analysis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indirect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competitors.</a:t>
            </a:r>
            <a:endParaRPr sz="1200">
              <a:latin typeface="Times New Roman"/>
              <a:cs typeface="Times New Roman"/>
            </a:endParaRPr>
          </a:p>
          <a:p>
            <a:pPr lvl="1" marL="469265" marR="28003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Market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Trends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Understanding </a:t>
            </a:r>
            <a:r>
              <a:rPr dirty="0" sz="1200">
                <a:latin typeface="Times New Roman"/>
                <a:cs typeface="Times New Roman"/>
              </a:rPr>
              <a:t>industry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shifts,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consumer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behavior,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demand-supply gaps.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133465" cy="8831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7965">
              <a:lnSpc>
                <a:spcPct val="100000"/>
              </a:lnSpc>
              <a:spcBef>
                <a:spcPts val="10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Marketing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Strategy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Pricing,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channels,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promotional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activities.</a:t>
            </a:r>
            <a:endParaRPr sz="1200">
              <a:latin typeface="Times New Roman"/>
              <a:cs typeface="Times New Roman"/>
            </a:endParaRPr>
          </a:p>
          <a:p>
            <a:pPr marL="198755" indent="-186055">
              <a:lnSpc>
                <a:spcPct val="100000"/>
              </a:lnSpc>
              <a:spcBef>
                <a:spcPts val="1325"/>
              </a:spcBef>
              <a:buAutoNum type="alphaLcParenR"/>
              <a:tabLst>
                <a:tab pos="198755" algn="l"/>
              </a:tabLst>
            </a:pPr>
            <a:r>
              <a:rPr dirty="0" sz="1350" b="1">
                <a:latin typeface="Times New Roman"/>
                <a:cs typeface="Times New Roman"/>
              </a:rPr>
              <a:t>Business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Model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Canvas</a:t>
            </a:r>
            <a:r>
              <a:rPr dirty="0" sz="1350" spc="-20" b="1">
                <a:latin typeface="Times New Roman"/>
                <a:cs typeface="Times New Roman"/>
              </a:rPr>
              <a:t> (BMC)</a:t>
            </a:r>
            <a:endParaRPr sz="1350">
              <a:latin typeface="Times New Roman"/>
              <a:cs typeface="Times New Roman"/>
            </a:endParaRPr>
          </a:p>
          <a:p>
            <a:pPr marL="12700" marR="65405">
              <a:lnSpc>
                <a:spcPts val="1380"/>
              </a:lnSpc>
              <a:spcBef>
                <a:spcPts val="143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Business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Model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Canvas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(BMC)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visualize,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develop,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efficiently.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1350" b="1">
                <a:latin typeface="Times New Roman"/>
                <a:cs typeface="Times New Roman"/>
              </a:rPr>
              <a:t>Nine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Building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Blocks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BMC: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35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Customer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Segments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target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customers?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Value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Propositions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problem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solving?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Channels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 How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delivered?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Customer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Relationships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interact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customers?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Revenue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Streams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money?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Key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Resources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operate?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Key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Activities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crucial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activities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Key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Partnerships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suppliers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partners?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Cost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Structure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major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involved?</a:t>
            </a:r>
            <a:endParaRPr sz="1200">
              <a:latin typeface="Times New Roman"/>
              <a:cs typeface="Times New Roman"/>
            </a:endParaRPr>
          </a:p>
          <a:p>
            <a:pPr marL="208915" indent="-196215">
              <a:lnSpc>
                <a:spcPct val="100000"/>
              </a:lnSpc>
              <a:spcBef>
                <a:spcPts val="1330"/>
              </a:spcBef>
              <a:buAutoNum type="alphaLcParenR" startAt="2"/>
              <a:tabLst>
                <a:tab pos="208915" algn="l"/>
              </a:tabLst>
            </a:pPr>
            <a:r>
              <a:rPr dirty="0" sz="1350" b="1">
                <a:latin typeface="Times New Roman"/>
                <a:cs typeface="Times New Roman"/>
              </a:rPr>
              <a:t>Lean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Canvas</a:t>
            </a:r>
            <a:endParaRPr sz="1350">
              <a:latin typeface="Times New Roman"/>
              <a:cs typeface="Times New Roman"/>
            </a:endParaRPr>
          </a:p>
          <a:p>
            <a:pPr marL="12700" marR="200660">
              <a:lnSpc>
                <a:spcPts val="1380"/>
              </a:lnSpc>
              <a:spcBef>
                <a:spcPts val="143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Lean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Canvas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startup-</a:t>
            </a:r>
            <a:r>
              <a:rPr dirty="0" sz="1200">
                <a:latin typeface="Times New Roman"/>
                <a:cs typeface="Times New Roman"/>
              </a:rPr>
              <a:t>focused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Canvas,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0">
                <a:latin typeface="Times New Roman"/>
                <a:cs typeface="Times New Roman"/>
              </a:rPr>
              <a:t> rapid </a:t>
            </a:r>
            <a:r>
              <a:rPr dirty="0" sz="1200">
                <a:latin typeface="Times New Roman"/>
                <a:cs typeface="Times New Roman"/>
              </a:rPr>
              <a:t>iteration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problem-solving.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Elements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1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the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Lean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Canvas: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40"/>
              </a:spcBef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Problem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problems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solved.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Customer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Segments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target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audience.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Unique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Value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Proposition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solution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different?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Solution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product/service.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Channels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reaching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customers.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Revenue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Streams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income.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Cost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Structure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Key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Metrics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indicators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success.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Unfair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Advantage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competitive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edge?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Lean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and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Business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Canvas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1400">
              <a:latin typeface="Arial"/>
              <a:cs typeface="Arial"/>
            </a:endParaRPr>
          </a:p>
          <a:p>
            <a:pPr marL="12700" marR="86995">
              <a:lnSpc>
                <a:spcPct val="95900"/>
              </a:lnSpc>
            </a:pP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The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Lean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Canvas</a:t>
            </a:r>
            <a:r>
              <a:rPr dirty="0" sz="1100" spc="-4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encourages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continuous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adaptation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pivoting,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making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it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highly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dynamic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and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responsive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to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change.</a:t>
            </a:r>
            <a:r>
              <a:rPr dirty="0" sz="1100" spc="-4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The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Business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Model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Canvas,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though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adaptable,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is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generally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used</a:t>
            </a:r>
            <a:r>
              <a:rPr dirty="0" sz="11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for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 spc="-20">
                <a:solidFill>
                  <a:srgbClr val="1F1F1F"/>
                </a:solidFill>
                <a:latin typeface="Arial MT"/>
                <a:cs typeface="Arial MT"/>
              </a:rPr>
              <a:t>more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stable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business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environments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where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changes</a:t>
            </a:r>
            <a:r>
              <a:rPr dirty="0" sz="1100" spc="-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are</a:t>
            </a:r>
            <a:r>
              <a:rPr dirty="0" sz="11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less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frequent</a:t>
            </a:r>
            <a:r>
              <a:rPr dirty="0" sz="11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100" spc="-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1F1F1F"/>
                </a:solidFill>
                <a:latin typeface="Arial MT"/>
                <a:cs typeface="Arial MT"/>
              </a:rPr>
              <a:t>drastic.</a:t>
            </a: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ts val="1260"/>
              </a:lnSpc>
              <a:spcBef>
                <a:spcPts val="35"/>
              </a:spcBef>
            </a:pPr>
            <a:r>
              <a:rPr dirty="0" sz="1100">
                <a:latin typeface="Arial MT"/>
                <a:cs typeface="Arial MT"/>
              </a:rPr>
              <a:t>Both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visual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representations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reality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which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your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operates.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But,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unlike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traditional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plan,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sketches.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need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update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45"/>
              </a:lnSpc>
            </a:pP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grow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your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learn.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31750">
              <a:lnSpc>
                <a:spcPct val="95900"/>
              </a:lnSpc>
            </a:pP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allows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capture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your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single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page.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main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difference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between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zeroes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solving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problem.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Meanwhile,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centers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around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selling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specific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product.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481075"/>
            <a:ext cx="6216650" cy="9335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What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is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a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business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model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canvas?</a:t>
            </a:r>
            <a:endParaRPr sz="1100">
              <a:latin typeface="Arial"/>
              <a:cs typeface="Arial"/>
            </a:endParaRPr>
          </a:p>
          <a:p>
            <a:pPr marL="12700" marR="368300" indent="59055">
              <a:lnSpc>
                <a:spcPct val="105100"/>
              </a:lnSpc>
              <a:spcBef>
                <a:spcPts val="905"/>
              </a:spcBef>
            </a:pP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visual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template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helps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document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existing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develop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one.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Alexander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Osterwalder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created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2005,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based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his </a:t>
            </a:r>
            <a:r>
              <a:rPr dirty="0" sz="1100">
                <a:latin typeface="Arial MT"/>
                <a:cs typeface="Arial MT"/>
              </a:rPr>
              <a:t>academic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work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ontology.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Arial MT"/>
              <a:cs typeface="Arial MT"/>
            </a:endParaRPr>
          </a:p>
          <a:p>
            <a:pPr marL="12700" marR="64769">
              <a:lnSpc>
                <a:spcPct val="95900"/>
              </a:lnSpc>
            </a:pP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designed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mind.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quickly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became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alternative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traditional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plan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which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wasn’t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agile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enough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accommodate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newly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emerging companies.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Arial MT"/>
              <a:cs typeface="Arial MT"/>
            </a:endParaRPr>
          </a:p>
          <a:p>
            <a:pPr marL="12700" marR="415290">
              <a:lnSpc>
                <a:spcPct val="95900"/>
              </a:lnSpc>
            </a:pP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revolutionary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thing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about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allowed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capture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single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page.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made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planning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simpler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more </a:t>
            </a:r>
            <a:r>
              <a:rPr dirty="0" sz="1100" spc="-10">
                <a:latin typeface="Arial MT"/>
                <a:cs typeface="Arial MT"/>
              </a:rPr>
              <a:t>structured.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1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The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9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elements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the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business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model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canvas</a:t>
            </a:r>
            <a:endParaRPr sz="1100">
              <a:latin typeface="Arial"/>
              <a:cs typeface="Arial"/>
            </a:endParaRPr>
          </a:p>
          <a:p>
            <a:pPr marL="469265" indent="-227965">
              <a:lnSpc>
                <a:spcPts val="131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Key</a:t>
            </a:r>
            <a:r>
              <a:rPr dirty="0" sz="1100" spc="-20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partners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Adsense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network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partners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Key</a:t>
            </a:r>
            <a:r>
              <a:rPr dirty="0" sz="1100" spc="-25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activities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manage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massive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IT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infrastructure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Key</a:t>
            </a:r>
            <a:r>
              <a:rPr dirty="0" sz="1100" spc="25" b="1">
                <a:latin typeface="Cambria"/>
                <a:cs typeface="Cambria"/>
              </a:rPr>
              <a:t> </a:t>
            </a:r>
            <a:r>
              <a:rPr dirty="0" sz="1100" spc="-10" b="1">
                <a:latin typeface="Cambria"/>
                <a:cs typeface="Cambria"/>
              </a:rPr>
              <a:t>resources</a:t>
            </a:r>
            <a:r>
              <a:rPr dirty="0" sz="1100" spc="-10">
                <a:latin typeface="Cambria"/>
                <a:cs typeface="Cambria"/>
              </a:rPr>
              <a:t>,</a:t>
            </a:r>
            <a:r>
              <a:rPr dirty="0" sz="1100" spc="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IT</a:t>
            </a:r>
            <a:r>
              <a:rPr dirty="0" sz="1100" spc="1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infrastructure,</a:t>
            </a:r>
            <a:r>
              <a:rPr dirty="0" sz="1100" spc="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intellectual</a:t>
            </a:r>
            <a:r>
              <a:rPr dirty="0" sz="1100" spc="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resources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Value</a:t>
            </a:r>
            <a:r>
              <a:rPr dirty="0" sz="1100" spc="-30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Propositions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free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search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engine,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targeted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 spc="-25">
                <a:latin typeface="Cambria"/>
                <a:cs typeface="Cambria"/>
              </a:rPr>
              <a:t>ads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Customer</a:t>
            </a:r>
            <a:r>
              <a:rPr dirty="0" sz="1100" spc="-30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Relationships,</a:t>
            </a:r>
            <a:r>
              <a:rPr dirty="0" sz="1100" spc="-25" b="1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dedicated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sales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for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large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accounts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Customer</a:t>
            </a:r>
            <a:r>
              <a:rPr dirty="0" sz="1100" spc="-40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segments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4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4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internet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users,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developers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Channels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global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sales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and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support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20">
                <a:latin typeface="Cambria"/>
                <a:cs typeface="Cambria"/>
              </a:rPr>
              <a:t>team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Cost</a:t>
            </a:r>
            <a:r>
              <a:rPr dirty="0" sz="1100" spc="-25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structure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sales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&amp;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marketing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costs,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admin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costs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30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 b="1">
                <a:latin typeface="Cambria"/>
                <a:cs typeface="Cambria"/>
              </a:rPr>
              <a:t>Revenue</a:t>
            </a:r>
            <a:r>
              <a:rPr dirty="0" sz="1100" spc="-25" b="1">
                <a:latin typeface="Cambria"/>
                <a:cs typeface="Cambria"/>
              </a:rPr>
              <a:t> </a:t>
            </a:r>
            <a:r>
              <a:rPr dirty="0" sz="1100" b="1">
                <a:latin typeface="Cambria"/>
                <a:cs typeface="Cambria"/>
              </a:rPr>
              <a:t>streams</a:t>
            </a:r>
            <a:r>
              <a:rPr dirty="0" sz="1100">
                <a:latin typeface="Cambria"/>
                <a:cs typeface="Cambria"/>
              </a:rPr>
              <a:t>,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e.g.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ad</a:t>
            </a:r>
            <a:r>
              <a:rPr dirty="0" sz="1100" spc="-4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revenues</a:t>
            </a:r>
            <a:endParaRPr sz="1100">
              <a:latin typeface="Cambria"/>
              <a:cs typeface="Cambria"/>
            </a:endParaRPr>
          </a:p>
          <a:p>
            <a:pPr marL="88900">
              <a:lnSpc>
                <a:spcPct val="100000"/>
              </a:lnSpc>
              <a:spcBef>
                <a:spcPts val="635"/>
              </a:spcBef>
            </a:pPr>
            <a:r>
              <a:rPr dirty="0" sz="1100" b="1">
                <a:latin typeface="Arial"/>
                <a:cs typeface="Arial"/>
              </a:rPr>
              <a:t>Advantages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the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business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model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canvas:</a:t>
            </a:r>
            <a:endParaRPr sz="1100">
              <a:latin typeface="Arial"/>
              <a:cs typeface="Arial"/>
            </a:endParaRPr>
          </a:p>
          <a:p>
            <a:pPr marL="469265" indent="-227965">
              <a:lnSpc>
                <a:spcPts val="1310"/>
              </a:lnSpc>
              <a:spcBef>
                <a:spcPts val="120"/>
              </a:spcBef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Defines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key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activities</a:t>
            </a:r>
            <a:r>
              <a:rPr dirty="0" sz="1100" spc="-1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that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generate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value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and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revenue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for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business.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9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Encourages</a:t>
            </a:r>
            <a:r>
              <a:rPr dirty="0" sz="1100" spc="-4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strategic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relationships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with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clients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and</a:t>
            </a:r>
            <a:r>
              <a:rPr dirty="0" sz="1100" spc="-5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partners.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30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Enables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testing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of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an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existing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business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model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against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market.</a:t>
            </a:r>
            <a:endParaRPr sz="1100">
              <a:latin typeface="Cambria"/>
              <a:cs typeface="Cambria"/>
            </a:endParaRPr>
          </a:p>
          <a:p>
            <a:pPr marL="88900">
              <a:lnSpc>
                <a:spcPct val="100000"/>
              </a:lnSpc>
              <a:spcBef>
                <a:spcPts val="650"/>
              </a:spcBef>
            </a:pPr>
            <a:r>
              <a:rPr dirty="0" sz="1100" b="1">
                <a:latin typeface="Arial"/>
                <a:cs typeface="Arial"/>
              </a:rPr>
              <a:t>Disadvantages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the</a:t>
            </a:r>
            <a:r>
              <a:rPr dirty="0" sz="1100" spc="-4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business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model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canvas:</a:t>
            </a:r>
            <a:endParaRPr sz="1100">
              <a:latin typeface="Arial"/>
              <a:cs typeface="Arial"/>
            </a:endParaRPr>
          </a:p>
          <a:p>
            <a:pPr marL="469265" indent="-227965">
              <a:lnSpc>
                <a:spcPts val="1300"/>
              </a:lnSpc>
              <a:spcBef>
                <a:spcPts val="120"/>
              </a:spcBef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It</a:t>
            </a:r>
            <a:r>
              <a:rPr dirty="0" sz="1100" spc="-1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doesn’t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accommodate</a:t>
            </a:r>
            <a:r>
              <a:rPr dirty="0" sz="110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businesses</a:t>
            </a:r>
            <a:r>
              <a:rPr dirty="0" sz="1100">
                <a:latin typeface="Cambria"/>
                <a:cs typeface="Cambria"/>
              </a:rPr>
              <a:t> in</a:t>
            </a:r>
            <a:r>
              <a:rPr dirty="0" sz="1100" spc="-1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very</a:t>
            </a:r>
            <a:r>
              <a:rPr dirty="0" sz="1100" spc="-1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early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stages</a:t>
            </a:r>
            <a:r>
              <a:rPr dirty="0" sz="1100" spc="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of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development.</a:t>
            </a:r>
            <a:endParaRPr sz="1100">
              <a:latin typeface="Cambria"/>
              <a:cs typeface="Cambria"/>
            </a:endParaRPr>
          </a:p>
          <a:p>
            <a:pPr marL="469265" marR="288925" indent="-228600">
              <a:lnSpc>
                <a:spcPts val="1300"/>
              </a:lnSpc>
              <a:spcBef>
                <a:spcPts val="40"/>
              </a:spcBef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Enables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risky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assumptions </a:t>
            </a:r>
            <a:r>
              <a:rPr dirty="0" sz="1100">
                <a:latin typeface="Cambria"/>
                <a:cs typeface="Cambria"/>
              </a:rPr>
              <a:t>within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business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model,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without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offering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clear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way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to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verify them.</a:t>
            </a:r>
            <a:endParaRPr sz="1100">
              <a:latin typeface="Cambria"/>
              <a:cs typeface="Cambria"/>
            </a:endParaRPr>
          </a:p>
          <a:p>
            <a:pPr marL="469265" indent="-227965">
              <a:lnSpc>
                <a:spcPts val="1240"/>
              </a:lnSpc>
              <a:buSzPct val="90909"/>
              <a:buFont typeface="Symbol"/>
              <a:buChar char=""/>
              <a:tabLst>
                <a:tab pos="469265" algn="l"/>
              </a:tabLst>
            </a:pPr>
            <a:r>
              <a:rPr dirty="0" sz="1100">
                <a:latin typeface="Cambria"/>
                <a:cs typeface="Cambria"/>
              </a:rPr>
              <a:t>Focuses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on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end-</a:t>
            </a:r>
            <a:r>
              <a:rPr dirty="0" sz="1100">
                <a:latin typeface="Cambria"/>
                <a:cs typeface="Cambria"/>
              </a:rPr>
              <a:t>shape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of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business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without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defining</a:t>
            </a:r>
            <a:r>
              <a:rPr dirty="0" sz="1100" spc="-2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the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strategy</a:t>
            </a:r>
            <a:r>
              <a:rPr dirty="0" sz="1100" spc="-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to</a:t>
            </a:r>
            <a:r>
              <a:rPr dirty="0" sz="1100" spc="-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get</a:t>
            </a:r>
            <a:r>
              <a:rPr dirty="0" sz="1100" spc="-2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there.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Symbol"/>
              <a:buChar char=""/>
            </a:pPr>
            <a:endParaRPr sz="1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What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is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a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lean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canvas?</a:t>
            </a:r>
            <a:endParaRPr sz="1100">
              <a:latin typeface="Arial"/>
              <a:cs typeface="Arial"/>
            </a:endParaRPr>
          </a:p>
          <a:p>
            <a:pPr marL="12700" marR="5080" indent="59055">
              <a:lnSpc>
                <a:spcPct val="110000"/>
              </a:lnSpc>
              <a:spcBef>
                <a:spcPts val="780"/>
              </a:spcBef>
            </a:pP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variation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startups.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created</a:t>
            </a:r>
            <a:r>
              <a:rPr dirty="0" sz="1100" spc="-25">
                <a:latin typeface="Arial MT"/>
                <a:cs typeface="Arial MT"/>
              </a:rPr>
              <a:t> by</a:t>
            </a:r>
            <a:r>
              <a:rPr dirty="0" sz="1100" spc="5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Ash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Maurya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who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became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concerned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with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risky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assumptions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enabled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canvas.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own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words: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“M</a:t>
            </a:r>
            <a:r>
              <a:rPr dirty="0" sz="1100" i="1">
                <a:latin typeface="Cambria"/>
                <a:cs typeface="Cambria"/>
              </a:rPr>
              <a:t>y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approach</a:t>
            </a:r>
            <a:r>
              <a:rPr dirty="0" sz="1100" spc="-1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to</a:t>
            </a:r>
            <a:r>
              <a:rPr dirty="0" sz="1100" spc="-1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making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the</a:t>
            </a:r>
            <a:r>
              <a:rPr dirty="0" sz="1100" spc="-3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canvas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actionable</a:t>
            </a:r>
            <a:r>
              <a:rPr dirty="0" sz="1100" spc="-2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was</a:t>
            </a:r>
            <a:r>
              <a:rPr dirty="0" sz="1100" spc="-2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capturing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that</a:t>
            </a:r>
            <a:r>
              <a:rPr dirty="0" sz="1100" spc="-1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which</a:t>
            </a:r>
            <a:r>
              <a:rPr dirty="0" sz="1100" spc="-2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was</a:t>
            </a:r>
            <a:r>
              <a:rPr dirty="0" sz="1100" spc="-20" i="1">
                <a:latin typeface="Cambria"/>
                <a:cs typeface="Cambria"/>
              </a:rPr>
              <a:t> most </a:t>
            </a:r>
            <a:r>
              <a:rPr dirty="0" sz="1100" i="1">
                <a:latin typeface="Cambria"/>
                <a:cs typeface="Cambria"/>
              </a:rPr>
              <a:t>uncertain,</a:t>
            </a:r>
            <a:r>
              <a:rPr dirty="0" sz="1100" spc="-3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or</a:t>
            </a:r>
            <a:r>
              <a:rPr dirty="0" sz="1100" spc="-3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more</a:t>
            </a:r>
            <a:r>
              <a:rPr dirty="0" sz="1100" spc="-3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accurately,</a:t>
            </a:r>
            <a:r>
              <a:rPr dirty="0" sz="1100" spc="-3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that</a:t>
            </a:r>
            <a:r>
              <a:rPr dirty="0" sz="1100" spc="-2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which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was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most</a:t>
            </a:r>
            <a:r>
              <a:rPr dirty="0" sz="1100" spc="-25" i="1">
                <a:latin typeface="Cambria"/>
                <a:cs typeface="Cambria"/>
              </a:rPr>
              <a:t> </a:t>
            </a:r>
            <a:r>
              <a:rPr dirty="0" sz="1100" spc="-10" i="1">
                <a:latin typeface="Cambria"/>
                <a:cs typeface="Cambria"/>
              </a:rPr>
              <a:t>risky.</a:t>
            </a:r>
            <a:r>
              <a:rPr dirty="0" sz="1100" spc="-10">
                <a:latin typeface="Arial MT"/>
                <a:cs typeface="Arial MT"/>
              </a:rPr>
              <a:t>”</a:t>
            </a:r>
            <a:endParaRPr sz="1100">
              <a:latin typeface="Arial MT"/>
              <a:cs typeface="Arial MT"/>
            </a:endParaRPr>
          </a:p>
          <a:p>
            <a:pPr marL="12700" marR="58419" indent="38100">
              <a:lnSpc>
                <a:spcPct val="98200"/>
              </a:lnSpc>
              <a:spcBef>
                <a:spcPts val="240"/>
              </a:spcBef>
            </a:pPr>
            <a:r>
              <a:rPr dirty="0" sz="1100">
                <a:latin typeface="Arial MT"/>
                <a:cs typeface="Arial MT"/>
              </a:rPr>
              <a:t>Operating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under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high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uncertainty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main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challenge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most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startups.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canvas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helps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to </a:t>
            </a:r>
            <a:r>
              <a:rPr dirty="0" sz="1100">
                <a:latin typeface="Arial MT"/>
                <a:cs typeface="Arial MT"/>
              </a:rPr>
              <a:t>solve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this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problem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framing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ideas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hypotheses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first.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Additionally,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it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encourages </a:t>
            </a:r>
            <a:r>
              <a:rPr dirty="0" sz="1100">
                <a:latin typeface="Arial MT"/>
                <a:cs typeface="Arial MT"/>
              </a:rPr>
              <a:t>focusing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problem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starting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point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building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business.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100">
              <a:latin typeface="Arial MT"/>
              <a:cs typeface="Arial MT"/>
            </a:endParaRPr>
          </a:p>
          <a:p>
            <a:pPr marL="12700" marR="175260">
              <a:lnSpc>
                <a:spcPts val="1280"/>
              </a:lnSpc>
            </a:pPr>
            <a:r>
              <a:rPr dirty="0" sz="1100">
                <a:latin typeface="Arial MT"/>
                <a:cs typeface="Arial MT"/>
              </a:rPr>
              <a:t>This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allows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entrepreneurs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stay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vigilant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adjust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their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business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model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grow,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iterate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product.</a:t>
            </a:r>
            <a:endParaRPr sz="1100">
              <a:latin typeface="Arial MT"/>
              <a:cs typeface="Arial MT"/>
            </a:endParaRPr>
          </a:p>
          <a:p>
            <a:pPr marL="64135">
              <a:lnSpc>
                <a:spcPct val="100000"/>
              </a:lnSpc>
              <a:spcBef>
                <a:spcPts val="545"/>
              </a:spcBef>
            </a:pP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9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elements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lean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canvas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9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Problem,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difficult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cab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it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Solution,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guaranteed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pick-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location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metrics,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installed,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journeys</a:t>
            </a:r>
            <a:r>
              <a:rPr dirty="0" sz="1200" spc="-10">
                <a:latin typeface="Arial MT"/>
                <a:cs typeface="Arial MT"/>
              </a:rPr>
              <a:t> booked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Unique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value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proposition,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taxi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cheaper,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easier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safer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Unfair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awareness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Channels,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friend</a:t>
            </a:r>
            <a:r>
              <a:rPr dirty="0" sz="1200" spc="-10">
                <a:latin typeface="Arial MT"/>
                <a:cs typeface="Arial MT"/>
              </a:rPr>
              <a:t> referrals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224905" cy="966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7965">
              <a:lnSpc>
                <a:spcPts val="1410"/>
              </a:lnSpc>
              <a:spcBef>
                <a:spcPts val="10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segments,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young,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internet-</a:t>
            </a:r>
            <a:r>
              <a:rPr dirty="0" sz="1200">
                <a:latin typeface="Arial MT"/>
                <a:cs typeface="Arial MT"/>
              </a:rPr>
              <a:t>savvy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Londoners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tourists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Cost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structure,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marketing,</a:t>
            </a:r>
            <a:r>
              <a:rPr dirty="0" sz="1200" spc="-25">
                <a:latin typeface="Arial MT"/>
                <a:cs typeface="Arial MT"/>
              </a:rPr>
              <a:t> PR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Revenue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streams,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e.g.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25%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route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idle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time.</a:t>
            </a:r>
            <a:endParaRPr sz="1200">
              <a:latin typeface="Arial MT"/>
              <a:cs typeface="Arial MT"/>
            </a:endParaRPr>
          </a:p>
          <a:p>
            <a:pPr marL="64135">
              <a:lnSpc>
                <a:spcPct val="100000"/>
              </a:lnSpc>
              <a:spcBef>
                <a:spcPts val="585"/>
              </a:spcBef>
            </a:pPr>
            <a:r>
              <a:rPr dirty="0" sz="1200" b="1">
                <a:latin typeface="Arial"/>
                <a:cs typeface="Arial"/>
              </a:rPr>
              <a:t>Advantages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lean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canvas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1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understanding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trying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solve.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Restrains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“solutions”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simple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easily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testable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ideas.</a:t>
            </a:r>
            <a:endParaRPr sz="1200">
              <a:latin typeface="Arial MT"/>
              <a:cs typeface="Arial MT"/>
            </a:endParaRPr>
          </a:p>
          <a:p>
            <a:pPr marL="469265" marR="577215" indent="-228600">
              <a:lnSpc>
                <a:spcPts val="1370"/>
              </a:lnSpc>
              <a:spcBef>
                <a:spcPts val="7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Proposes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metrics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evaluate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whether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moving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right direction.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Accounts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uncertain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conditions,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assumptions,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incomplete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data.</a:t>
            </a:r>
            <a:endParaRPr sz="1200">
              <a:latin typeface="Arial MT"/>
              <a:cs typeface="Arial MT"/>
            </a:endParaRPr>
          </a:p>
          <a:p>
            <a:pPr marL="64135">
              <a:lnSpc>
                <a:spcPct val="100000"/>
              </a:lnSpc>
              <a:spcBef>
                <a:spcPts val="590"/>
              </a:spcBef>
            </a:pPr>
            <a:r>
              <a:rPr dirty="0" sz="1200" b="1">
                <a:latin typeface="Arial"/>
                <a:cs typeface="Arial"/>
              </a:rPr>
              <a:t>Disadvantages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lean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canvas</a:t>
            </a:r>
            <a:endParaRPr sz="1200">
              <a:latin typeface="Arial"/>
              <a:cs typeface="Arial"/>
            </a:endParaRPr>
          </a:p>
          <a:p>
            <a:pPr marL="469265" marR="772160" indent="-228600">
              <a:lnSpc>
                <a:spcPts val="1380"/>
              </a:lnSpc>
              <a:spcBef>
                <a:spcPts val="20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Overemphasizes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internal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without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accounting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surrounding ecosystem.</a:t>
            </a:r>
            <a:endParaRPr sz="1200">
              <a:latin typeface="Arial MT"/>
              <a:cs typeface="Arial MT"/>
            </a:endParaRPr>
          </a:p>
          <a:p>
            <a:pPr marL="469265" marR="35560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Limits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(as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Ethan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Mollick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“focusing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customers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today,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rather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trying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ahead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future.”).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Lacks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“Resources”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unrealistic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10">
                <a:latin typeface="Arial MT"/>
                <a:cs typeface="Arial MT"/>
              </a:rPr>
              <a:t> ideas.</a:t>
            </a: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  <a:spcBef>
                <a:spcPts val="890"/>
              </a:spcBef>
            </a:pP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differences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between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lean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canvas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vs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model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canvas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380"/>
              </a:lnSpc>
              <a:spcBef>
                <a:spcPts val="280"/>
              </a:spcBef>
            </a:pP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Ash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Maurya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adapted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spotted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four </a:t>
            </a:r>
            <a:r>
              <a:rPr dirty="0" sz="1200">
                <a:latin typeface="Arial MT"/>
                <a:cs typeface="Arial MT"/>
              </a:rPr>
              <a:t>boxes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that,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according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him,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weren’t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founders.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replaced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those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made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sense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-10">
                <a:latin typeface="Arial MT"/>
                <a:cs typeface="Arial MT"/>
              </a:rPr>
              <a:t> startups.</a:t>
            </a:r>
            <a:endParaRPr sz="1200">
              <a:latin typeface="Arial MT"/>
              <a:cs typeface="Arial MT"/>
            </a:endParaRPr>
          </a:p>
          <a:p>
            <a:pPr marL="53340">
              <a:lnSpc>
                <a:spcPct val="100000"/>
              </a:lnSpc>
              <a:spcBef>
                <a:spcPts val="585"/>
              </a:spcBef>
            </a:pPr>
            <a:r>
              <a:rPr dirty="0" sz="1200" b="1">
                <a:latin typeface="Arial"/>
                <a:cs typeface="Arial"/>
              </a:rPr>
              <a:t>Adding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“Problem”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removing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“Key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Partners”</a:t>
            </a:r>
            <a:r>
              <a:rPr dirty="0" sz="1200" spc="-25" b="1">
                <a:latin typeface="Arial"/>
                <a:cs typeface="Arial"/>
              </a:rPr>
              <a:t> box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380"/>
              </a:lnSpc>
              <a:spcBef>
                <a:spcPts val="204"/>
              </a:spcBef>
            </a:pPr>
            <a:r>
              <a:rPr dirty="0" sz="1200">
                <a:latin typeface="Arial MT"/>
                <a:cs typeface="Arial MT"/>
              </a:rPr>
              <a:t>Charles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Kettering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once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said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well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stated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half-solved.”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Ash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Maurya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believes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point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5080" indent="4565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can’t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deliver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product,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they </a:t>
            </a:r>
            <a:r>
              <a:rPr dirty="0" sz="1200">
                <a:latin typeface="Arial MT"/>
                <a:cs typeface="Arial MT"/>
              </a:rPr>
              <a:t>misunderstand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they’re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solving.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makes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sure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 </a:t>
            </a:r>
            <a:r>
              <a:rPr dirty="0" sz="1200">
                <a:latin typeface="Arial MT"/>
                <a:cs typeface="Arial MT"/>
              </a:rPr>
              <a:t>identification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step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process.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1200">
              <a:latin typeface="Arial MT"/>
              <a:cs typeface="Arial MT"/>
            </a:endParaRPr>
          </a:p>
          <a:p>
            <a:pPr marL="12700" marR="5715">
              <a:lnSpc>
                <a:spcPct val="95900"/>
              </a:lnSpc>
            </a:pPr>
            <a:r>
              <a:rPr dirty="0" sz="1200">
                <a:latin typeface="Arial MT"/>
                <a:cs typeface="Arial MT"/>
              </a:rPr>
              <a:t>Meanwhile,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Maurya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decided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“Key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partners”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box.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though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recognizes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partnerships,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says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“when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unknown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startup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untested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pursuing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partnerships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waste.” </a:t>
            </a:r>
            <a:r>
              <a:rPr dirty="0" sz="1200">
                <a:latin typeface="Arial MT"/>
                <a:cs typeface="Arial MT"/>
              </a:rPr>
              <a:t>With 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 approach,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looking for partners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comes later.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 first concern is</a:t>
            </a:r>
            <a:r>
              <a:rPr dirty="0" sz="1200" spc="-10">
                <a:latin typeface="Arial MT"/>
                <a:cs typeface="Arial MT"/>
              </a:rPr>
              <a:t> understanding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problem.</a:t>
            </a:r>
            <a:endParaRPr sz="1200">
              <a:latin typeface="Arial MT"/>
              <a:cs typeface="Arial MT"/>
            </a:endParaRPr>
          </a:p>
          <a:p>
            <a:pPr marL="5334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latin typeface="Arial"/>
                <a:cs typeface="Arial"/>
              </a:rPr>
              <a:t>Adding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“Solutions”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removing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“Key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Activities”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box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ts val="1380"/>
              </a:lnSpc>
              <a:spcBef>
                <a:spcPts val="204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“Solutions”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small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purpose.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aligned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lean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approach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MVP: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simple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checking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6350" indent="456565">
              <a:lnSpc>
                <a:spcPct val="95700"/>
              </a:lnSpc>
            </a:pPr>
            <a:r>
              <a:rPr dirty="0" sz="1200">
                <a:latin typeface="Arial MT"/>
                <a:cs typeface="Arial MT"/>
              </a:rPr>
              <a:t>Incorporating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“Solutions”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plural!)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prevents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blindly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following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first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idea.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Having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subject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verification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just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any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model.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same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time,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“Key </a:t>
            </a:r>
            <a:r>
              <a:rPr dirty="0" sz="1200">
                <a:latin typeface="Arial MT"/>
                <a:cs typeface="Arial MT"/>
              </a:rPr>
              <a:t>Activities”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original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removed.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That’s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key </a:t>
            </a:r>
            <a:r>
              <a:rPr dirty="0" sz="1200">
                <a:latin typeface="Arial MT"/>
                <a:cs typeface="Arial MT"/>
              </a:rPr>
              <a:t>activities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derive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“Solutions,”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after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been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tested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validated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MVP.</a:t>
            </a: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  <a:spcBef>
                <a:spcPts val="1095"/>
              </a:spcBef>
            </a:pPr>
            <a:r>
              <a:rPr dirty="0" sz="1100" b="1">
                <a:latin typeface="Arial"/>
                <a:cs typeface="Arial"/>
              </a:rPr>
              <a:t>“</a:t>
            </a:r>
            <a:r>
              <a:rPr dirty="0" sz="1200" b="1">
                <a:latin typeface="Arial"/>
                <a:cs typeface="Arial"/>
              </a:rPr>
              <a:t>Key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metrics”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instead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“Key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Resources”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ct val="103000"/>
              </a:lnSpc>
              <a:spcBef>
                <a:spcPts val="890"/>
              </a:spcBef>
            </a:pP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metrics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introduced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owners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tell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whether </a:t>
            </a:r>
            <a:r>
              <a:rPr dirty="0" sz="1200">
                <a:latin typeface="Arial MT"/>
                <a:cs typeface="Arial MT"/>
              </a:rPr>
              <a:t>they’re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right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track.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Initially,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drowning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kinds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data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numbers. It’s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important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discern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which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them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important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indicative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growth.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wrong </a:t>
            </a:r>
            <a:r>
              <a:rPr dirty="0" sz="1200">
                <a:latin typeface="Arial MT"/>
                <a:cs typeface="Arial MT"/>
              </a:rPr>
              <a:t>(or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many)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metrics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enormous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waste.</a:t>
            </a:r>
            <a:endParaRPr sz="1200">
              <a:latin typeface="Arial MT"/>
              <a:cs typeface="Arial MT"/>
            </a:endParaRPr>
          </a:p>
          <a:p>
            <a:pPr algn="just" marL="12700" marR="5715" indent="40640">
              <a:lnSpc>
                <a:spcPct val="100800"/>
              </a:lnSpc>
              <a:spcBef>
                <a:spcPts val="180"/>
              </a:spcBef>
            </a:pPr>
            <a:r>
              <a:rPr dirty="0" sz="1200">
                <a:latin typeface="Arial MT"/>
                <a:cs typeface="Arial MT"/>
              </a:rPr>
              <a:t>Noah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Kagan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said: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metric.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decide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what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ignore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everything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else.”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79907"/>
            <a:ext cx="6224270" cy="93491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43815" indent="40640">
              <a:lnSpc>
                <a:spcPct val="98300"/>
              </a:lnSpc>
              <a:spcBef>
                <a:spcPts val="125"/>
              </a:spcBef>
            </a:pPr>
            <a:r>
              <a:rPr dirty="0" sz="1200">
                <a:latin typeface="Arial MT"/>
                <a:cs typeface="Arial MT"/>
              </a:rPr>
              <a:t>Why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“Key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Resources”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removed?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Maurya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argues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digital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new-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 isn’t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0">
                <a:latin typeface="Arial MT"/>
                <a:cs typeface="Arial MT"/>
              </a:rPr>
              <a:t> resource-</a:t>
            </a:r>
            <a:r>
              <a:rPr dirty="0" sz="1200">
                <a:latin typeface="Arial MT"/>
                <a:cs typeface="Arial MT"/>
              </a:rPr>
              <a:t>demanding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top,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key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fall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“unfair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advantage”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box.</a:t>
            </a: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  <a:spcBef>
                <a:spcPts val="1355"/>
              </a:spcBef>
            </a:pPr>
            <a:r>
              <a:rPr dirty="0" sz="1100" b="1">
                <a:latin typeface="Arial"/>
                <a:cs typeface="Arial"/>
              </a:rPr>
              <a:t>“</a:t>
            </a:r>
            <a:r>
              <a:rPr dirty="0" sz="1200" b="1">
                <a:latin typeface="Arial"/>
                <a:cs typeface="Arial"/>
              </a:rPr>
              <a:t>Unfair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advantage”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instead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“Customer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Relationships”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unfair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shield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against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copycats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plagiarism.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It’s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that’s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contextual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it’s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extremely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hard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replicate.</a:t>
            </a:r>
            <a:endParaRPr sz="1200">
              <a:latin typeface="Arial MT"/>
              <a:cs typeface="Arial MT"/>
            </a:endParaRPr>
          </a:p>
          <a:p>
            <a:pPr algn="just" marL="12700" indent="33020">
              <a:lnSpc>
                <a:spcPts val="1330"/>
              </a:lnSpc>
            </a:pP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Ash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Maurya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added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aware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few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find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  <a:spcBef>
                <a:spcPts val="75"/>
              </a:spcBef>
            </a:pP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unfair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straight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away.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day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one,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blank.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time,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it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inspire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owners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unfair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 </a:t>
            </a:r>
            <a:r>
              <a:rPr dirty="0" sz="1200">
                <a:latin typeface="Arial MT"/>
                <a:cs typeface="Arial MT"/>
              </a:rPr>
              <a:t>hard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copy.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box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took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place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“Customer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Relationships”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model </a:t>
            </a:r>
            <a:r>
              <a:rPr dirty="0" sz="1200">
                <a:latin typeface="Arial MT"/>
                <a:cs typeface="Arial MT"/>
              </a:rPr>
              <a:t>canvas.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That’s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because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don’t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usually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strategize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first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relationships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clients. </a:t>
            </a:r>
            <a:r>
              <a:rPr dirty="0" sz="1200">
                <a:latin typeface="Arial MT"/>
                <a:cs typeface="Arial MT"/>
              </a:rPr>
              <a:t>Rather,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interactions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emerge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interviews,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tests,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feedback.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1200" b="1">
                <a:latin typeface="Arial"/>
                <a:cs typeface="Arial"/>
              </a:rPr>
              <a:t>Lean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canvas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vs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model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canvas: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which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should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you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choose?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Both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advantages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disadvantages.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you’ll </a:t>
            </a:r>
            <a:r>
              <a:rPr dirty="0" sz="1200">
                <a:latin typeface="Arial MT"/>
                <a:cs typeface="Arial MT"/>
              </a:rPr>
              <a:t>choose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depends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angle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approach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business.</a:t>
            </a:r>
            <a:endParaRPr sz="1200">
              <a:latin typeface="Arial MT"/>
              <a:cs typeface="Arial MT"/>
            </a:endParaRPr>
          </a:p>
          <a:p>
            <a:pPr algn="just" marL="45720">
              <a:lnSpc>
                <a:spcPts val="1340"/>
              </a:lnSpc>
            </a:pPr>
            <a:r>
              <a:rPr dirty="0" sz="1200">
                <a:latin typeface="Arial MT"/>
                <a:cs typeface="Arial MT"/>
              </a:rPr>
              <a:t>Lean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simpler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approach,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focusing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solving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time.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be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  <a:spcBef>
                <a:spcPts val="80"/>
              </a:spcBef>
            </a:pPr>
            <a:r>
              <a:rPr dirty="0" sz="1200">
                <a:latin typeface="Arial MT"/>
                <a:cs typeface="Arial MT"/>
              </a:rPr>
              <a:t>used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you’re starting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 scratch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brainstorm solutions.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It’s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good </a:t>
            </a:r>
            <a:r>
              <a:rPr dirty="0" sz="1200">
                <a:latin typeface="Arial MT"/>
                <a:cs typeface="Arial MT"/>
              </a:rPr>
              <a:t>way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identify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problem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derive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that.</a:t>
            </a:r>
            <a:endParaRPr sz="1200">
              <a:latin typeface="Arial MT"/>
              <a:cs typeface="Arial MT"/>
            </a:endParaRPr>
          </a:p>
          <a:p>
            <a:pPr algn="just" marL="12700" indent="33020">
              <a:lnSpc>
                <a:spcPts val="1330"/>
              </a:lnSpc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tends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better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you’ve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validated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hypotheses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already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product.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questions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more </a:t>
            </a:r>
            <a:r>
              <a:rPr dirty="0" sz="1200">
                <a:latin typeface="Arial MT"/>
                <a:cs typeface="Arial MT"/>
              </a:rPr>
              <a:t>profitable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ways),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solution.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It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complete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picture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your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canvas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focuses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what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while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digs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deeper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how.</a:t>
            </a:r>
            <a:r>
              <a:rPr dirty="0" sz="1200" spc="45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Regardless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which one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choose,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remember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update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ecosystem </a:t>
            </a:r>
            <a:r>
              <a:rPr dirty="0" sz="1200">
                <a:latin typeface="Arial MT"/>
                <a:cs typeface="Arial MT"/>
              </a:rPr>
              <a:t>around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task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changes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Business</a:t>
            </a:r>
            <a:r>
              <a:rPr dirty="0" sz="1200" spc="-45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Planning:</a:t>
            </a:r>
            <a:r>
              <a:rPr dirty="0" sz="1200" spc="-45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It’s</a:t>
            </a:r>
            <a:r>
              <a:rPr dirty="0" sz="1200" spc="-30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Importance,</a:t>
            </a:r>
            <a:r>
              <a:rPr dirty="0" sz="1200" spc="-45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Types</a:t>
            </a:r>
            <a:r>
              <a:rPr dirty="0" sz="1200" spc="-40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and</a:t>
            </a:r>
            <a:r>
              <a:rPr dirty="0" sz="1200" spc="-35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72C37"/>
                </a:solidFill>
                <a:latin typeface="Arial"/>
                <a:cs typeface="Arial"/>
              </a:rPr>
              <a:t>Key</a:t>
            </a:r>
            <a:r>
              <a:rPr dirty="0" sz="1200" spc="-30" b="1">
                <a:solidFill>
                  <a:srgbClr val="272C3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72C37"/>
                </a:solidFill>
                <a:latin typeface="Arial"/>
                <a:cs typeface="Arial"/>
              </a:rPr>
              <a:t>Elements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Every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year,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thousands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light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day.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2"/>
              </a:rPr>
              <a:t>World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Bank's</a:t>
            </a:r>
            <a:r>
              <a:rPr dirty="0" sz="1200" spc="434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Entrepreneurship</a:t>
            </a:r>
            <a:r>
              <a:rPr dirty="0" sz="1200" spc="44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Survey</a:t>
            </a:r>
            <a:r>
              <a:rPr dirty="0" sz="1200" spc="440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and</a:t>
            </a:r>
            <a:r>
              <a:rPr dirty="0" sz="1200" spc="44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database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shows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mind-</a:t>
            </a:r>
            <a:r>
              <a:rPr dirty="0" sz="1200">
                <a:latin typeface="Arial MT"/>
                <a:cs typeface="Arial MT"/>
              </a:rPr>
              <a:t>boggling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new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registrations.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However,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sadly,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tiny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percentage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chance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 spc="-10">
                <a:latin typeface="Arial MT"/>
                <a:cs typeface="Arial MT"/>
              </a:rPr>
              <a:t>survival.</a:t>
            </a:r>
            <a:endParaRPr sz="1200">
              <a:latin typeface="Arial MT"/>
              <a:cs typeface="Arial MT"/>
            </a:endParaRPr>
          </a:p>
          <a:p>
            <a:pPr algn="just" marL="12700" marR="6350">
              <a:lnSpc>
                <a:spcPts val="1380"/>
              </a:lnSpc>
              <a:spcBef>
                <a:spcPts val="1380"/>
              </a:spcBef>
            </a:pP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According</a:t>
            </a:r>
            <a:r>
              <a:rPr dirty="0" sz="1200" spc="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to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Bureau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of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Labor</a:t>
            </a:r>
            <a:r>
              <a:rPr dirty="0" sz="1200" spc="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Statistics,</a:t>
            </a:r>
            <a:r>
              <a:rPr dirty="0" sz="1200" spc="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about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20%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of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small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businesses</a:t>
            </a:r>
            <a:r>
              <a:rPr dirty="0" sz="1200" spc="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fail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in</a:t>
            </a:r>
            <a:r>
              <a:rPr dirty="0" sz="1200" spc="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their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1555E"/>
                </a:solidFill>
                <a:latin typeface="Arial MT"/>
                <a:cs typeface="Arial MT"/>
              </a:rPr>
              <a:t>first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year,</a:t>
            </a:r>
            <a:r>
              <a:rPr dirty="0" sz="1200" spc="7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about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50%</a:t>
            </a:r>
            <a:r>
              <a:rPr dirty="0" sz="1200" spc="7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in</a:t>
            </a:r>
            <a:r>
              <a:rPr dirty="0" sz="1200" spc="6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their</a:t>
            </a:r>
            <a:r>
              <a:rPr dirty="0" sz="1200" spc="7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fifth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year.</a:t>
            </a:r>
            <a:r>
              <a:rPr dirty="0" sz="1200" spc="49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Research</a:t>
            </a:r>
            <a:r>
              <a:rPr dirty="0" sz="1200" spc="8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from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University</a:t>
            </a:r>
            <a:r>
              <a:rPr dirty="0" sz="1200" spc="6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of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Tennessee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found</a:t>
            </a:r>
            <a:r>
              <a:rPr dirty="0" sz="1200" spc="8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that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44%</a:t>
            </a:r>
            <a:r>
              <a:rPr dirty="0" sz="1200" spc="1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of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businesses</a:t>
            </a:r>
            <a:r>
              <a:rPr dirty="0" sz="1200" spc="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fail</a:t>
            </a:r>
            <a:r>
              <a:rPr dirty="0" sz="1200" spc="1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within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first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three</a:t>
            </a:r>
            <a:r>
              <a:rPr dirty="0" sz="1200" spc="3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years.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Among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those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that</a:t>
            </a:r>
            <a:r>
              <a:rPr dirty="0" sz="1200" spc="7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operate</a:t>
            </a:r>
            <a:r>
              <a:rPr dirty="0" sz="1200" spc="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within</a:t>
            </a:r>
            <a:r>
              <a:rPr dirty="0" sz="1200" spc="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1555E"/>
                </a:solidFill>
                <a:latin typeface="Arial MT"/>
                <a:cs typeface="Arial MT"/>
              </a:rPr>
              <a:t>specific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sectors,</a:t>
            </a:r>
            <a:r>
              <a:rPr dirty="0" sz="1200" spc="-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like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information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(which</a:t>
            </a:r>
            <a:r>
              <a:rPr dirty="0" sz="1200" spc="-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includes</a:t>
            </a:r>
            <a:r>
              <a:rPr dirty="0" sz="1200" spc="-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most</a:t>
            </a:r>
            <a:r>
              <a:rPr dirty="0" sz="1200" spc="-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tech</a:t>
            </a:r>
            <a:r>
              <a:rPr dirty="0" sz="1200" spc="-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firms),</a:t>
            </a:r>
            <a:r>
              <a:rPr dirty="0" sz="1200" spc="-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63%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shut</a:t>
            </a:r>
            <a:r>
              <a:rPr dirty="0" sz="1200" spc="-3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shop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within</a:t>
            </a:r>
            <a:r>
              <a:rPr dirty="0" sz="1200" spc="-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three</a:t>
            </a:r>
            <a:r>
              <a:rPr dirty="0" sz="1200" spc="-2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51555E"/>
                </a:solidFill>
                <a:latin typeface="Arial MT"/>
                <a:cs typeface="Arial MT"/>
              </a:rPr>
              <a:t>years.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95900"/>
              </a:lnSpc>
              <a:spcBef>
                <a:spcPts val="1340"/>
              </a:spcBef>
            </a:pP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Several</a:t>
            </a:r>
            <a:r>
              <a:rPr dirty="0" sz="1200" spc="-2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other</a:t>
            </a:r>
            <a:r>
              <a:rPr dirty="0" sz="1200" spc="4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statistics</a:t>
            </a:r>
            <a:r>
              <a:rPr dirty="0" sz="1200" spc="-1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expose</a:t>
            </a:r>
            <a:r>
              <a:rPr dirty="0" sz="1200" spc="60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51555E"/>
                </a:solidFill>
                <a:latin typeface="Arial MT"/>
                <a:cs typeface="Arial MT"/>
              </a:rPr>
              <a:t>the</a:t>
            </a:r>
            <a:r>
              <a:rPr dirty="0" sz="1200" spc="55">
                <a:solidFill>
                  <a:srgbClr val="51555E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abysmal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failure.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many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bound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fail?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studies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mention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"lack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planning"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reasons.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isn’t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surprising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all.</a:t>
            </a:r>
            <a:r>
              <a:rPr dirty="0" sz="1200" spc="229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Running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without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riding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motorcycle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craggy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cliff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blindfolded.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Yet,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firms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</a:t>
            </a:r>
            <a:r>
              <a:rPr dirty="0" sz="1200">
                <a:latin typeface="Arial MT"/>
                <a:cs typeface="Arial MT"/>
                <a:hlinkClick r:id="rId3"/>
              </a:rPr>
              <a:t>a</a:t>
            </a:r>
            <a:r>
              <a:rPr dirty="0" sz="1200" spc="12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whopping</a:t>
            </a:r>
            <a:r>
              <a:rPr dirty="0" sz="1200" spc="11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67%)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don't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formal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place.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doesn't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matter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you're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excellent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product.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far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without</a:t>
            </a:r>
            <a:r>
              <a:rPr dirty="0" sz="1200" spc="-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roadmap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—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 </a:t>
            </a:r>
            <a:r>
              <a:rPr dirty="0" sz="1200">
                <a:latin typeface="Arial MT"/>
                <a:cs typeface="Arial MT"/>
              </a:rPr>
              <a:t>plan.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much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just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roadmap.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solid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weather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pivot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quickly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crisis,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one </a:t>
            </a:r>
            <a:r>
              <a:rPr dirty="0" sz="1200">
                <a:latin typeface="Arial MT"/>
                <a:cs typeface="Arial MT"/>
              </a:rPr>
              <a:t>global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struggling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right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4"/>
              </a:rPr>
              <a:t>post-</a:t>
            </a:r>
            <a:r>
              <a:rPr dirty="0" sz="1200">
                <a:latin typeface="Arial MT"/>
                <a:cs typeface="Arial MT"/>
                <a:hlinkClick r:id="rId4"/>
              </a:rPr>
              <a:t>pandemic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world.</a:t>
            </a:r>
            <a:r>
              <a:rPr dirty="0" sz="1200" spc="14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before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you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ahead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know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basics.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article, </a:t>
            </a:r>
            <a:r>
              <a:rPr dirty="0" sz="1200">
                <a:latin typeface="Arial MT"/>
                <a:cs typeface="Arial MT"/>
              </a:rPr>
              <a:t>we'll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discuss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fundamentals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2021</a:t>
            </a:r>
            <a:r>
              <a:rPr dirty="0" sz="1200" spc="-10">
                <a:solidFill>
                  <a:srgbClr val="51555E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50952"/>
            <a:ext cx="6225540" cy="968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72C37"/>
                </a:solidFill>
                <a:latin typeface="Roboto"/>
                <a:cs typeface="Roboto"/>
              </a:rPr>
              <a:t>What</a:t>
            </a:r>
            <a:r>
              <a:rPr dirty="0" sz="1200" spc="-30" b="1">
                <a:solidFill>
                  <a:srgbClr val="272C37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272C37"/>
                </a:solidFill>
                <a:latin typeface="Roboto"/>
                <a:cs typeface="Roboto"/>
              </a:rPr>
              <a:t>Is</a:t>
            </a:r>
            <a:r>
              <a:rPr dirty="0" sz="1200" spc="-40" b="1">
                <a:solidFill>
                  <a:srgbClr val="272C37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272C37"/>
                </a:solidFill>
                <a:latin typeface="Roboto"/>
                <a:cs typeface="Roboto"/>
              </a:rPr>
              <a:t>a</a:t>
            </a:r>
            <a:r>
              <a:rPr dirty="0" sz="1200" spc="-35" b="1">
                <a:solidFill>
                  <a:srgbClr val="272C37"/>
                </a:solidFill>
                <a:latin typeface="Roboto"/>
                <a:cs typeface="Roboto"/>
              </a:rPr>
              <a:t> </a:t>
            </a:r>
            <a:r>
              <a:rPr dirty="0" sz="1200" b="1">
                <a:solidFill>
                  <a:srgbClr val="272C37"/>
                </a:solidFill>
                <a:latin typeface="Roboto"/>
                <a:cs typeface="Roboto"/>
              </a:rPr>
              <a:t>Business</a:t>
            </a:r>
            <a:r>
              <a:rPr dirty="0" sz="1200" spc="-35" b="1">
                <a:solidFill>
                  <a:srgbClr val="272C37"/>
                </a:solidFill>
                <a:latin typeface="Roboto"/>
                <a:cs typeface="Roboto"/>
              </a:rPr>
              <a:t> </a:t>
            </a:r>
            <a:r>
              <a:rPr dirty="0" sz="1200" spc="-10" b="1">
                <a:solidFill>
                  <a:srgbClr val="272C37"/>
                </a:solidFill>
                <a:latin typeface="Roboto"/>
                <a:cs typeface="Roboto"/>
              </a:rPr>
              <a:t>Plan?</a:t>
            </a: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Roboto"/>
              <a:cs typeface="Roboto"/>
            </a:endParaRPr>
          </a:p>
          <a:p>
            <a:pPr algn="just" marL="12700" marR="120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Plan</a:t>
            </a:r>
            <a:r>
              <a:rPr dirty="0" sz="1200" spc="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detailed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document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outlining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objectives,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strategies,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projections.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serves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roadmap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for </a:t>
            </a:r>
            <a:r>
              <a:rPr dirty="0" sz="1200">
                <a:latin typeface="Arial MT"/>
                <a:cs typeface="Arial MT"/>
              </a:rPr>
              <a:t>securing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funding.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1310"/>
              </a:spcBef>
            </a:pPr>
            <a:r>
              <a:rPr dirty="0" sz="1200" spc="-10" b="1">
                <a:latin typeface="Arial"/>
                <a:cs typeface="Arial"/>
              </a:rPr>
              <a:t>Components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20" b="1">
                <a:latin typeface="Arial"/>
                <a:cs typeface="Arial"/>
              </a:rPr>
              <a:t> Plan:</a:t>
            </a:r>
            <a:endParaRPr sz="1200">
              <a:latin typeface="Arial"/>
              <a:cs typeface="Arial"/>
            </a:endParaRPr>
          </a:p>
          <a:p>
            <a:pPr marL="464820" indent="-225425">
              <a:lnSpc>
                <a:spcPct val="100000"/>
              </a:lnSpc>
              <a:spcBef>
                <a:spcPts val="1330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Executive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Summary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Overview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vision,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goals.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Description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Background,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mission,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legal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structure.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Analysis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overview,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competition,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segments.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Product/Service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Description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Features,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benefits,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uniqueness.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Operational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Location,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process,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requirements.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&amp;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Sales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acquisition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retention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plans.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464820" algn="l"/>
              </a:tabLst>
            </a:pP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Projections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Income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statements,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flow,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break-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analysis.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  <a:buFont typeface="Arial MT"/>
              <a:buAutoNum type="arabicPeriod"/>
            </a:pPr>
            <a:endParaRPr sz="1200">
              <a:latin typeface="Arial MT"/>
              <a:cs typeface="Arial MT"/>
            </a:endParaRPr>
          </a:p>
          <a:p>
            <a:pPr algn="just" marL="12700" marR="6985" indent="456565">
              <a:lnSpc>
                <a:spcPct val="143900"/>
              </a:lnSpc>
            </a:pP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two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identical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within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same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industry.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entirely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different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another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one.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Still,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sake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simplicity,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defined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guide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achieve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10">
                <a:latin typeface="Arial MT"/>
                <a:cs typeface="Arial MT"/>
              </a:rPr>
              <a:t> goals.</a:t>
            </a:r>
            <a:endParaRPr sz="1200">
              <a:latin typeface="Arial MT"/>
              <a:cs typeface="Arial MT"/>
            </a:endParaRPr>
          </a:p>
          <a:p>
            <a:pPr algn="just" marL="12700" indent="456565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specifically,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it's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document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writing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outlines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objectives,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</a:t>
            </a:r>
            <a:endParaRPr sz="1200">
              <a:latin typeface="Arial MT"/>
              <a:cs typeface="Arial MT"/>
            </a:endParaRPr>
          </a:p>
          <a:p>
            <a:pPr algn="just" marL="12700" marR="8890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latin typeface="Arial MT"/>
                <a:cs typeface="Arial MT"/>
              </a:rPr>
              <a:t>purpose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while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laying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blueprint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day-</a:t>
            </a:r>
            <a:r>
              <a:rPr dirty="0" sz="1200" spc="-10">
                <a:latin typeface="Arial MT"/>
                <a:cs typeface="Arial MT"/>
              </a:rPr>
              <a:t>to-</a:t>
            </a:r>
            <a:r>
              <a:rPr dirty="0" sz="1200">
                <a:latin typeface="Arial MT"/>
                <a:cs typeface="Arial MT"/>
              </a:rPr>
              <a:t>day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operations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key </a:t>
            </a:r>
            <a:r>
              <a:rPr dirty="0" sz="1200">
                <a:latin typeface="Arial MT"/>
                <a:cs typeface="Arial MT"/>
              </a:rPr>
              <a:t>functions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finance,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expansion.</a:t>
            </a:r>
            <a:endParaRPr sz="1200">
              <a:latin typeface="Arial MT"/>
              <a:cs typeface="Arial MT"/>
            </a:endParaRPr>
          </a:p>
          <a:p>
            <a:pPr algn="just" marL="12700" marR="6350" indent="456565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game-changer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looking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raise </a:t>
            </a:r>
            <a:r>
              <a:rPr dirty="0" sz="1200">
                <a:latin typeface="Arial MT"/>
                <a:cs typeface="Arial MT"/>
              </a:rPr>
              <a:t>funds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scale.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convinces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prospective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profitable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realistic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outlook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much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cards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be </a:t>
            </a:r>
            <a:r>
              <a:rPr dirty="0" sz="1200" spc="-10">
                <a:latin typeface="Arial MT"/>
                <a:cs typeface="Arial MT"/>
              </a:rPr>
              <a:t>attained.</a:t>
            </a:r>
            <a:endParaRPr sz="1200">
              <a:latin typeface="Arial MT"/>
              <a:cs typeface="Arial MT"/>
            </a:endParaRPr>
          </a:p>
          <a:p>
            <a:pPr algn="just" marL="12700" marR="5080" indent="456565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However,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it's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benefit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Well- </a:t>
            </a:r>
            <a:r>
              <a:rPr dirty="0" sz="1200">
                <a:latin typeface="Arial MT"/>
                <a:cs typeface="Arial MT"/>
              </a:rPr>
              <a:t>established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conglomerates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tweak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adapt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environments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unpredictable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changes.</a:t>
            </a:r>
            <a:endParaRPr sz="1200">
              <a:latin typeface="Arial MT"/>
              <a:cs typeface="Arial MT"/>
            </a:endParaRPr>
          </a:p>
          <a:p>
            <a:pPr algn="just" marL="12700" marR="13970">
              <a:lnSpc>
                <a:spcPts val="2080"/>
              </a:lnSpc>
              <a:spcBef>
                <a:spcPts val="160"/>
              </a:spcBef>
            </a:pPr>
            <a:r>
              <a:rPr dirty="0" sz="1200">
                <a:latin typeface="Arial MT"/>
                <a:cs typeface="Arial MT"/>
              </a:rPr>
              <a:t>Before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getting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learning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let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having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one.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Advantages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Having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Plan</a:t>
            </a:r>
            <a:endParaRPr sz="1200">
              <a:latin typeface="Arial"/>
              <a:cs typeface="Arial"/>
            </a:endParaRPr>
          </a:p>
          <a:p>
            <a:pPr marL="12700" marR="177800" indent="417195">
              <a:lnSpc>
                <a:spcPct val="144200"/>
              </a:lnSpc>
              <a:spcBef>
                <a:spcPts val="685"/>
              </a:spcBef>
            </a:pPr>
            <a:r>
              <a:rPr dirty="0" sz="1200">
                <a:latin typeface="Arial MT"/>
                <a:cs typeface="Arial MT"/>
              </a:rPr>
              <a:t>Since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detailed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birds-eye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view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entire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framework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>
                <a:latin typeface="Arial MT"/>
                <a:cs typeface="Arial MT"/>
              </a:rPr>
              <a:t>establishment,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several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benefits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organization.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latin typeface="Arial MT"/>
                <a:cs typeface="Arial MT"/>
              </a:rPr>
              <a:t>Here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ways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significant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edge.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 MT"/>
              <a:cs typeface="Arial MT"/>
            </a:endParaRPr>
          </a:p>
          <a:p>
            <a:pPr lvl="1" marL="659765" marR="221615" indent="-228600">
              <a:lnSpc>
                <a:spcPct val="143300"/>
              </a:lnSpc>
              <a:buAutoNum type="arabicPeriod"/>
              <a:tabLst>
                <a:tab pos="659765" algn="l"/>
              </a:tabLst>
            </a:pPr>
            <a:r>
              <a:rPr dirty="0" sz="1200">
                <a:latin typeface="Arial MT"/>
                <a:cs typeface="Arial MT"/>
              </a:rPr>
              <a:t>Sets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objectives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benchmarks: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realistic </a:t>
            </a:r>
            <a:r>
              <a:rPr dirty="0" sz="1200">
                <a:latin typeface="Arial MT"/>
                <a:cs typeface="Arial MT"/>
              </a:rPr>
              <a:t>objectives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assign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stipulated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those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goals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met.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in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21053" y="170179"/>
            <a:ext cx="5790565" cy="633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850265">
              <a:lnSpc>
                <a:spcPct val="1433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long-</a:t>
            </a:r>
            <a:r>
              <a:rPr dirty="0" sz="1200">
                <a:latin typeface="Arial MT"/>
                <a:cs typeface="Arial MT"/>
              </a:rPr>
              <a:t>term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profitability.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benchmarks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Key </a:t>
            </a:r>
            <a:r>
              <a:rPr dirty="0" sz="1200">
                <a:latin typeface="Arial MT"/>
                <a:cs typeface="Arial MT"/>
              </a:rPr>
              <a:t>Performance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Indicators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(KPIs)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necessary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reach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goals.</a:t>
            </a:r>
            <a:endParaRPr sz="12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eriod" startAt="2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Maximizes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allocation: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effectively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organize</a:t>
            </a:r>
            <a:endParaRPr sz="1200">
              <a:latin typeface="Arial MT"/>
              <a:cs typeface="Arial MT"/>
            </a:endParaRPr>
          </a:p>
          <a:p>
            <a:pPr marL="241300" marR="137795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allocate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company’s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understanding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result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actions,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offices,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recruiting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fresh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staff,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change</a:t>
            </a:r>
            <a:r>
              <a:rPr dirty="0" sz="1200" spc="-25">
                <a:latin typeface="Arial MT"/>
                <a:cs typeface="Arial MT"/>
              </a:rPr>
              <a:t> in </a:t>
            </a:r>
            <a:r>
              <a:rPr dirty="0" sz="1200">
                <a:latin typeface="Arial MT"/>
                <a:cs typeface="Arial MT"/>
              </a:rPr>
              <a:t>production,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on.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estimate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impact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10">
                <a:latin typeface="Arial MT"/>
                <a:cs typeface="Arial MT"/>
              </a:rPr>
              <a:t> actions.</a:t>
            </a:r>
            <a:endParaRPr sz="1200">
              <a:latin typeface="Arial MT"/>
              <a:cs typeface="Arial MT"/>
            </a:endParaRPr>
          </a:p>
          <a:p>
            <a:pPr marL="241300" marR="5080" indent="-228600">
              <a:lnSpc>
                <a:spcPct val="143700"/>
              </a:lnSpc>
              <a:spcBef>
                <a:spcPts val="5"/>
              </a:spcBef>
              <a:buAutoNum type="arabicPeriod" startAt="3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Enhances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viability: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greatly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contributes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towards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turning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concepts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reality. </a:t>
            </a:r>
            <a:r>
              <a:rPr dirty="0" sz="1200">
                <a:latin typeface="Arial MT"/>
                <a:cs typeface="Arial MT"/>
              </a:rPr>
              <a:t>Though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blueprints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excellent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guide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0">
                <a:latin typeface="Arial MT"/>
                <a:cs typeface="Arial MT"/>
              </a:rPr>
              <a:t> nascent-</a:t>
            </a:r>
            <a:r>
              <a:rPr dirty="0" sz="1200">
                <a:latin typeface="Arial MT"/>
                <a:cs typeface="Arial MT"/>
              </a:rPr>
              <a:t>stage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start- </a:t>
            </a:r>
            <a:r>
              <a:rPr dirty="0" sz="1200">
                <a:latin typeface="Arial MT"/>
                <a:cs typeface="Arial MT"/>
              </a:rPr>
              <a:t>ups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firms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advertise,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promote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market.</a:t>
            </a:r>
            <a:endParaRPr sz="12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eriod" startAt="3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Aids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decision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making: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Running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involves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decision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making:</a:t>
            </a:r>
            <a:endParaRPr sz="1200">
              <a:latin typeface="Arial MT"/>
              <a:cs typeface="Arial MT"/>
            </a:endParaRPr>
          </a:p>
          <a:p>
            <a:pPr marL="241300" marR="123825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pitch,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locate,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sell,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charge-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well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thought-</a:t>
            </a:r>
            <a:r>
              <a:rPr dirty="0" sz="1200">
                <a:latin typeface="Arial MT"/>
                <a:cs typeface="Arial MT"/>
              </a:rPr>
              <a:t>out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ability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anticipate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curveballs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future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could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throw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answers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issues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advance.</a:t>
            </a:r>
            <a:endParaRPr sz="1200">
              <a:latin typeface="Arial MT"/>
              <a:cs typeface="Arial MT"/>
            </a:endParaRPr>
          </a:p>
          <a:p>
            <a:pPr marL="241300" marR="48260" indent="-228600">
              <a:lnSpc>
                <a:spcPct val="143600"/>
              </a:lnSpc>
              <a:spcBef>
                <a:spcPts val="10"/>
              </a:spcBef>
              <a:buAutoNum type="arabicPeriod" startAt="5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Fix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mistakes: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keeping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flaws</a:t>
            </a:r>
            <a:r>
              <a:rPr dirty="0" sz="1200" spc="-25">
                <a:latin typeface="Arial MT"/>
                <a:cs typeface="Arial MT"/>
              </a:rPr>
              <a:t> and </a:t>
            </a:r>
            <a:r>
              <a:rPr dirty="0" sz="1200">
                <a:latin typeface="Arial MT"/>
                <a:cs typeface="Arial MT"/>
              </a:rPr>
              <a:t>failures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worked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didn’t,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them </a:t>
            </a:r>
            <a:r>
              <a:rPr dirty="0" sz="1200">
                <a:latin typeface="Arial MT"/>
                <a:cs typeface="Arial MT"/>
              </a:rPr>
              <a:t>save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money,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reflects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lessons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avoid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future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pitfalls.</a:t>
            </a:r>
            <a:endParaRPr sz="1200">
              <a:latin typeface="Arial MT"/>
              <a:cs typeface="Arial MT"/>
            </a:endParaRPr>
          </a:p>
          <a:p>
            <a:pPr marL="241300" marR="88265" indent="-228600">
              <a:lnSpc>
                <a:spcPct val="143700"/>
              </a:lnSpc>
              <a:spcBef>
                <a:spcPts val="5"/>
              </a:spcBef>
              <a:buAutoNum type="arabicPeriod" startAt="5"/>
              <a:tabLst>
                <a:tab pos="241300" algn="l"/>
              </a:tabLst>
            </a:pPr>
            <a:r>
              <a:rPr dirty="0" sz="1200">
                <a:latin typeface="Arial MT"/>
                <a:cs typeface="Arial MT"/>
              </a:rPr>
              <a:t>Attracts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gives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in-depth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objectives,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structure,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validity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firm.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secure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confidence</a:t>
            </a:r>
            <a:r>
              <a:rPr dirty="0" sz="1200" spc="-25">
                <a:latin typeface="Arial MT"/>
                <a:cs typeface="Arial MT"/>
              </a:rPr>
              <a:t> and </a:t>
            </a:r>
            <a:r>
              <a:rPr dirty="0" sz="1200">
                <a:latin typeface="Arial MT"/>
                <a:cs typeface="Arial MT"/>
              </a:rPr>
              <a:t>encourages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invest.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222365" cy="9521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086485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Unit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-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spc="-25" b="1">
                <a:latin typeface="Arial"/>
                <a:cs typeface="Arial"/>
              </a:rPr>
              <a:t>IV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100">
              <a:latin typeface="Arial"/>
              <a:cs typeface="Arial"/>
            </a:endParaRPr>
          </a:p>
          <a:p>
            <a:pPr algn="just" marL="12700" marR="5080" indent="456565">
              <a:lnSpc>
                <a:spcPct val="95900"/>
              </a:lnSpc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incubation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refers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process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supporting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early-stage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entrepreneurs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mentorship,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infrastructure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into </a:t>
            </a:r>
            <a:r>
              <a:rPr dirty="0" sz="1200">
                <a:latin typeface="Arial MT"/>
                <a:cs typeface="Arial MT"/>
              </a:rPr>
              <a:t>successful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businesses.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incubation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plays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role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development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 spc="-10">
                <a:latin typeface="Arial MT"/>
                <a:cs typeface="Arial MT"/>
              </a:rPr>
              <a:t>startups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providing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mentorship.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Startups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contribute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significantly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economic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right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strategy,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funding,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approach,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scale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successfully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environment.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200" b="1">
                <a:latin typeface="Arial"/>
                <a:cs typeface="Arial"/>
              </a:rPr>
              <a:t>Objectives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Incubation: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startups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Reduce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failure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businesses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Enhance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Promote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</a:t>
            </a:r>
            <a:r>
              <a:rPr dirty="0" sz="1200" spc="-10">
                <a:latin typeface="Arial MT"/>
                <a:cs typeface="Arial MT"/>
              </a:rPr>
              <a:t> opportunities</a:t>
            </a:r>
            <a:endParaRPr sz="1200">
              <a:latin typeface="Arial MT"/>
              <a:cs typeface="Arial MT"/>
            </a:endParaRPr>
          </a:p>
          <a:p>
            <a:pPr marL="138430" indent="-128905">
              <a:lnSpc>
                <a:spcPct val="100000"/>
              </a:lnSpc>
              <a:spcBef>
                <a:spcPts val="1330"/>
              </a:spcBef>
              <a:buSzPct val="91666"/>
              <a:buAutoNum type="arabicPeriod"/>
              <a:tabLst>
                <a:tab pos="138430" algn="l"/>
              </a:tabLst>
            </a:pPr>
            <a:r>
              <a:rPr dirty="0" sz="1200" b="1">
                <a:latin typeface="Arial"/>
                <a:cs typeface="Arial"/>
              </a:rPr>
              <a:t>Types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Incubators: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AutoNum type="arabicPeriod"/>
            </a:pPr>
            <a:endParaRPr sz="1200">
              <a:latin typeface="Arial"/>
              <a:cs typeface="Arial"/>
            </a:endParaRPr>
          </a:p>
          <a:p>
            <a:pPr lvl="1" marL="469265" marR="27305" indent="-228600">
              <a:lnSpc>
                <a:spcPts val="1380"/>
              </a:lnSpc>
              <a:spcBef>
                <a:spcPts val="5"/>
              </a:spcBef>
              <a:buFont typeface="Arial MT"/>
              <a:buAutoNum type="arabicPeriod"/>
              <a:tabLst>
                <a:tab pos="469265" algn="l"/>
              </a:tabLst>
            </a:pPr>
            <a:r>
              <a:rPr dirty="0" sz="1200" spc="-10" b="1">
                <a:latin typeface="Arial"/>
                <a:cs typeface="Arial"/>
              </a:rPr>
              <a:t>University-</a:t>
            </a:r>
            <a:r>
              <a:rPr dirty="0" sz="1200" b="1">
                <a:latin typeface="Arial"/>
                <a:cs typeface="Arial"/>
              </a:rPr>
              <a:t>Based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Incubators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Linked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academic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institutions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student entrepreneurs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315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Corporate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Incubators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corporations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innovation</a:t>
            </a:r>
            <a:endParaRPr sz="1200">
              <a:latin typeface="Arial MT"/>
              <a:cs typeface="Arial MT"/>
            </a:endParaRPr>
          </a:p>
          <a:p>
            <a:pPr lvl="1" marL="469265" marR="653415" indent="-228600">
              <a:lnSpc>
                <a:spcPts val="1380"/>
              </a:lnSpc>
              <a:spcBef>
                <a:spcPts val="65"/>
              </a:spcBef>
              <a:buFont typeface="Arial MT"/>
              <a:buAutoNum type="arabicPeriod"/>
              <a:tabLst>
                <a:tab pos="469265" algn="l"/>
              </a:tabLst>
            </a:pPr>
            <a:r>
              <a:rPr dirty="0" sz="1200" spc="-10" b="1">
                <a:latin typeface="Arial"/>
                <a:cs typeface="Arial"/>
              </a:rPr>
              <a:t>Government-</a:t>
            </a:r>
            <a:r>
              <a:rPr dirty="0" sz="1200" b="1">
                <a:latin typeface="Arial"/>
                <a:cs typeface="Arial"/>
              </a:rPr>
              <a:t>Supported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Incubators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agencies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encourage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economic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315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Private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Incubators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private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firms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profit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410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Virtual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Incubators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online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without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physical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office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space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1345"/>
              </a:spcBef>
              <a:buSzPct val="91666"/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Services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Incubators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200">
                <a:latin typeface="Arial MT"/>
                <a:cs typeface="Arial MT"/>
              </a:rPr>
              <a:t>Incubators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range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including: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b="1">
                <a:latin typeface="Arial"/>
                <a:cs typeface="Arial"/>
              </a:rPr>
              <a:t>Infrastructure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Support: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Office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space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Internet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support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Conference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rooms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Support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Services: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development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Legal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financial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guidance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Branding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marketing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b="1">
                <a:latin typeface="Arial"/>
                <a:cs typeface="Arial"/>
              </a:rPr>
              <a:t>Mentorship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Networking: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Access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industry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experts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mentorship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programs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Networking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events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b="1">
                <a:latin typeface="Arial"/>
                <a:cs typeface="Arial"/>
              </a:rPr>
              <a:t>Access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Funding: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Venture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connections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Angel </a:t>
            </a:r>
            <a:r>
              <a:rPr dirty="0" sz="1200" spc="-10">
                <a:latin typeface="Arial MT"/>
                <a:cs typeface="Arial MT"/>
              </a:rPr>
              <a:t>investors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grants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9427"/>
            <a:ext cx="6053455" cy="9190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Training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Skill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Development:</a:t>
            </a:r>
            <a:endParaRPr sz="1200">
              <a:latin typeface="Arial"/>
              <a:cs typeface="Arial"/>
            </a:endParaRPr>
          </a:p>
          <a:p>
            <a:pPr marL="469265" indent="-227965">
              <a:lnSpc>
                <a:spcPts val="1410"/>
              </a:lnSpc>
              <a:spcBef>
                <a:spcPts val="13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Workshops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training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sessions</a:t>
            </a:r>
            <a:endParaRPr sz="1200">
              <a:latin typeface="Arial MT"/>
              <a:cs typeface="Arial MT"/>
            </a:endParaRPr>
          </a:p>
          <a:p>
            <a:pPr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education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programs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1345"/>
              </a:spcBef>
              <a:buAutoNum type="arabicPeriod" startAt="3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Startups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Meaning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&amp;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Significance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rabicPeriod" startAt="3"/>
            </a:pPr>
            <a:endParaRPr sz="1200">
              <a:latin typeface="Arial"/>
              <a:cs typeface="Arial"/>
            </a:endParaRPr>
          </a:p>
          <a:p>
            <a:pPr marL="12700" marR="121285" indent="4565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established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typically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early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stages</a:t>
            </a:r>
            <a:r>
              <a:rPr dirty="0" sz="1200" spc="-25">
                <a:latin typeface="Arial MT"/>
                <a:cs typeface="Arial MT"/>
              </a:rPr>
              <a:t> of </a:t>
            </a:r>
            <a:r>
              <a:rPr dirty="0" sz="1200">
                <a:latin typeface="Arial MT"/>
                <a:cs typeface="Arial MT"/>
              </a:rPr>
              <a:t>operations,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innovation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scalability.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often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aim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unique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00" spc="-10" b="1">
                <a:latin typeface="Arial"/>
                <a:cs typeface="Arial"/>
              </a:rPr>
              <a:t>Significance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Startups:</a:t>
            </a:r>
            <a:endParaRPr sz="1200">
              <a:latin typeface="Arial"/>
              <a:cs typeface="Arial"/>
            </a:endParaRPr>
          </a:p>
          <a:p>
            <a:pPr lvl="1" marL="469900" indent="-228600">
              <a:lnSpc>
                <a:spcPts val="1410"/>
              </a:lnSpc>
              <a:spcBef>
                <a:spcPts val="1340"/>
              </a:spcBef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Economic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Growth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contribute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GDP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employment.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380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Innovation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introduce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technologies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solutions.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380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Job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Creation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employment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opportunities.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380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Market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Disruption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industries.</a:t>
            </a:r>
            <a:endParaRPr sz="1200">
              <a:latin typeface="Arial MT"/>
              <a:cs typeface="Arial MT"/>
            </a:endParaRPr>
          </a:p>
          <a:p>
            <a:pPr lvl="1" marL="469900" indent="-228600">
              <a:lnSpc>
                <a:spcPts val="1410"/>
              </a:lnSpc>
              <a:buFont typeface="Arial MT"/>
              <a:buAutoNum type="arabicPeriod"/>
              <a:tabLst>
                <a:tab pos="469900" algn="l"/>
              </a:tabLst>
            </a:pPr>
            <a:r>
              <a:rPr dirty="0" sz="1200" b="1">
                <a:latin typeface="Arial"/>
                <a:cs typeface="Arial"/>
              </a:rPr>
              <a:t>Attract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Investment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foreign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investments.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1335"/>
              </a:spcBef>
              <a:buAutoNum type="arabicPeriod" startAt="4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Strategy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AutoNum type="arabicPeriod" startAt="4"/>
            </a:pPr>
            <a:endParaRPr sz="1200">
              <a:latin typeface="Arial"/>
              <a:cs typeface="Arial"/>
            </a:endParaRPr>
          </a:p>
          <a:p>
            <a:pPr marL="12700" marR="40132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well-</a:t>
            </a:r>
            <a:r>
              <a:rPr dirty="0" sz="1200">
                <a:latin typeface="Arial MT"/>
                <a:cs typeface="Arial MT"/>
              </a:rPr>
              <a:t>defined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essential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Some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strategies include:</a:t>
            </a:r>
            <a:endParaRPr sz="1200">
              <a:latin typeface="Arial MT"/>
              <a:cs typeface="Arial MT"/>
            </a:endParaRPr>
          </a:p>
          <a:p>
            <a:pPr lvl="1" marL="182245" indent="-169545">
              <a:lnSpc>
                <a:spcPct val="100000"/>
              </a:lnSpc>
              <a:spcBef>
                <a:spcPts val="1310"/>
              </a:spcBef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Ideation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&amp;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Validation</a:t>
            </a:r>
            <a:endParaRPr sz="1200">
              <a:latin typeface="Arial"/>
              <a:cs typeface="Arial"/>
            </a:endParaRPr>
          </a:p>
          <a:p>
            <a:pPr lvl="2" marL="469265" indent="-227965">
              <a:lnSpc>
                <a:spcPts val="1410"/>
              </a:lnSpc>
              <a:spcBef>
                <a:spcPts val="13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Identify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problem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Conduct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research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Validate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feedback</a:t>
            </a:r>
            <a:endParaRPr sz="1200">
              <a:latin typeface="Arial MT"/>
              <a:cs typeface="Arial MT"/>
            </a:endParaRPr>
          </a:p>
          <a:p>
            <a:pPr lvl="1" marL="182245" indent="-16954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Business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Model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Development</a:t>
            </a:r>
            <a:endParaRPr sz="1200">
              <a:latin typeface="Arial"/>
              <a:cs typeface="Arial"/>
            </a:endParaRPr>
          </a:p>
          <a:p>
            <a:pPr lvl="2"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Choose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suitable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revenue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(subscription,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freemium,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SaaS,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etc.)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Plan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structure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strategy</a:t>
            </a:r>
            <a:endParaRPr sz="1200">
              <a:latin typeface="Arial MT"/>
              <a:cs typeface="Arial MT"/>
            </a:endParaRPr>
          </a:p>
          <a:p>
            <a:pPr lvl="1" marL="182245" indent="-169545">
              <a:lnSpc>
                <a:spcPct val="100000"/>
              </a:lnSpc>
              <a:spcBef>
                <a:spcPts val="1335"/>
              </a:spcBef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Building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Minimum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Viable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Product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(MVP)</a:t>
            </a:r>
            <a:endParaRPr sz="1200">
              <a:latin typeface="Arial"/>
              <a:cs typeface="Arial"/>
            </a:endParaRPr>
          </a:p>
          <a:p>
            <a:pPr lvl="2"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Develop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basic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features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Test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early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adopters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feedback</a:t>
            </a:r>
            <a:endParaRPr sz="1200">
              <a:latin typeface="Arial MT"/>
              <a:cs typeface="Arial MT"/>
            </a:endParaRPr>
          </a:p>
          <a:p>
            <a:pPr lvl="1" marL="182245" indent="-169545">
              <a:lnSpc>
                <a:spcPct val="100000"/>
              </a:lnSpc>
              <a:spcBef>
                <a:spcPts val="1340"/>
              </a:spcBef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Securing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Funding</a:t>
            </a:r>
            <a:endParaRPr sz="1200">
              <a:latin typeface="Arial"/>
              <a:cs typeface="Arial"/>
            </a:endParaRPr>
          </a:p>
          <a:p>
            <a:pPr lvl="2"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Bootstrapping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(self-funding)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Seed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investors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latin typeface="Arial MT"/>
                <a:cs typeface="Arial MT"/>
              </a:rPr>
              <a:t>Crowdfunding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grants</a:t>
            </a:r>
            <a:endParaRPr sz="1200">
              <a:latin typeface="Arial MT"/>
              <a:cs typeface="Arial MT"/>
            </a:endParaRPr>
          </a:p>
          <a:p>
            <a:pPr lvl="1" marL="182245" indent="-16954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Marketing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&amp;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Customer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Acquisition</a:t>
            </a:r>
            <a:endParaRPr sz="1200">
              <a:latin typeface="Arial"/>
              <a:cs typeface="Arial"/>
            </a:endParaRPr>
          </a:p>
          <a:p>
            <a:pPr lvl="2" marL="469265" indent="-227965">
              <a:lnSpc>
                <a:spcPts val="1410"/>
              </a:lnSpc>
              <a:spcBef>
                <a:spcPts val="13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Digital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(SEO,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social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media,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ads)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Influencer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content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marketing</a:t>
            </a:r>
            <a:endParaRPr sz="1200">
              <a:latin typeface="Arial MT"/>
              <a:cs typeface="Arial MT"/>
            </a:endParaRPr>
          </a:p>
          <a:p>
            <a:pPr lvl="2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Partnerships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collaborations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601471"/>
            <a:ext cx="6224270" cy="8987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Scaling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&amp;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Growth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Expanding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markets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Hiring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team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building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Strategic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partnerships</a:t>
            </a:r>
            <a:endParaRPr sz="1200">
              <a:latin typeface="Arial MT"/>
              <a:cs typeface="Arial MT"/>
            </a:endParaRPr>
          </a:p>
          <a:p>
            <a:pPr marL="12700" marR="3943985" indent="169545">
              <a:lnSpc>
                <a:spcPts val="2780"/>
              </a:lnSpc>
              <a:spcBef>
                <a:spcPts val="305"/>
              </a:spcBef>
              <a:buAutoNum type="arabicPeriod" startAt="5"/>
              <a:tabLst>
                <a:tab pos="182245" algn="l"/>
              </a:tabLst>
            </a:pPr>
            <a:r>
              <a:rPr dirty="0" sz="1200" b="1">
                <a:latin typeface="Arial"/>
                <a:cs typeface="Arial"/>
              </a:rPr>
              <a:t>Present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Scenario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Startups </a:t>
            </a:r>
            <a:r>
              <a:rPr dirty="0" sz="1200" b="1">
                <a:latin typeface="Arial"/>
                <a:cs typeface="Arial"/>
              </a:rPr>
              <a:t>Global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Trends: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0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Increased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AI,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fintech,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health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tech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startups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remote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work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10" b="1">
                <a:latin typeface="Arial"/>
                <a:cs typeface="Arial"/>
              </a:rPr>
              <a:t> SaaS-</a:t>
            </a:r>
            <a:r>
              <a:rPr dirty="0" sz="1200" b="1">
                <a:latin typeface="Arial"/>
                <a:cs typeface="Arial"/>
              </a:rPr>
              <a:t>based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businesses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Green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sustainable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gaining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traction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Rise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unicorn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(valuation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$1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billion)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Ecosystem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India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(Example):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410"/>
              </a:lnSpc>
              <a:spcBef>
                <a:spcPts val="134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Government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Support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Initiative,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tax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benefits,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schemes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Investment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Growth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venture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angel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investors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Emerging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Sectors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Fintech,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EdTech,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e-commerce,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deep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tech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Arial"/>
                <a:cs typeface="Arial"/>
              </a:rPr>
              <a:t>Challenges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High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competition,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crunch,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regulatory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hurdles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5080" indent="4565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According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National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Incubation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Association</a:t>
            </a:r>
            <a:r>
              <a:rPr dirty="0" sz="1200" spc="2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US,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2"/>
              </a:rPr>
              <a:t>“Business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incubators</a:t>
            </a:r>
            <a:r>
              <a:rPr dirty="0" sz="1200" spc="-30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nurture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the</a:t>
            </a:r>
            <a:r>
              <a:rPr dirty="0" sz="1200" spc="-3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development</a:t>
            </a:r>
            <a:r>
              <a:rPr dirty="0" sz="1200" spc="-3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of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entrepreneurial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companies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survive</a:t>
            </a:r>
            <a:r>
              <a:rPr dirty="0" sz="1200" spc="-25">
                <a:latin typeface="Arial MT"/>
                <a:cs typeface="Arial MT"/>
              </a:rPr>
              <a:t> and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during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start-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period,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vulnerable.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programs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provide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client </a:t>
            </a:r>
            <a:r>
              <a:rPr dirty="0" sz="1200">
                <a:latin typeface="Arial MT"/>
                <a:cs typeface="Arial MT"/>
              </a:rPr>
              <a:t>companies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resources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tailored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young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firms.”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Thus, </a:t>
            </a:r>
            <a:r>
              <a:rPr dirty="0" sz="1200">
                <a:latin typeface="Arial MT"/>
                <a:cs typeface="Arial MT"/>
              </a:rPr>
              <a:t>business incubation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catalyst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 startups,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supportive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 </a:t>
            </a:r>
            <a:r>
              <a:rPr dirty="0" sz="1200" spc="-10">
                <a:latin typeface="Arial MT"/>
                <a:cs typeface="Arial MT"/>
              </a:rPr>
              <a:t>their </a:t>
            </a:r>
            <a:r>
              <a:rPr dirty="0" sz="1200">
                <a:latin typeface="Arial MT"/>
                <a:cs typeface="Arial MT"/>
              </a:rPr>
              <a:t>development.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process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crucial</a:t>
            </a:r>
            <a:r>
              <a:rPr dirty="0" sz="1200" spc="43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fostering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entrepreneurship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ensuring</a:t>
            </a:r>
            <a:r>
              <a:rPr dirty="0" sz="1200" spc="4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that </a:t>
            </a:r>
            <a:r>
              <a:rPr dirty="0" sz="1200">
                <a:latin typeface="Arial MT"/>
                <a:cs typeface="Arial MT"/>
              </a:rPr>
              <a:t>innovative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support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thrive.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How</a:t>
            </a:r>
            <a:r>
              <a:rPr dirty="0" sz="1350" spc="-2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Does</a:t>
            </a:r>
            <a:r>
              <a:rPr dirty="0" sz="1350" spc="-3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a</a:t>
            </a:r>
            <a:r>
              <a:rPr dirty="0" sz="1350" spc="-1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350" spc="-2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Incubator</a:t>
            </a:r>
            <a:r>
              <a:rPr dirty="0" sz="1350" spc="-20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b="1">
                <a:solidFill>
                  <a:srgbClr val="212121"/>
                </a:solidFill>
                <a:latin typeface="Roboto"/>
                <a:cs typeface="Roboto"/>
              </a:rPr>
              <a:t>Work?</a:t>
            </a:r>
            <a:r>
              <a:rPr dirty="0" sz="1350" spc="29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incubation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in</a:t>
            </a:r>
            <a:endParaRPr sz="1200">
              <a:latin typeface="Roboto"/>
              <a:cs typeface="Roboto"/>
            </a:endParaRPr>
          </a:p>
          <a:p>
            <a:pPr marL="12700" marR="118110">
              <a:lnSpc>
                <a:spcPct val="100000"/>
              </a:lnSpc>
              <a:spcBef>
                <a:spcPts val="5"/>
              </a:spcBef>
            </a:pP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entrepreneurship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programs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vary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widely,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yet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they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all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share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common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goal: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accelerating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the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growth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success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of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entrepreneurial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ventures.</a:t>
            </a:r>
            <a:endParaRPr sz="1200">
              <a:latin typeface="Roboto"/>
              <a:cs typeface="Roboto"/>
            </a:endParaRPr>
          </a:p>
          <a:p>
            <a:pPr marL="180975" indent="-168275">
              <a:lnSpc>
                <a:spcPct val="100000"/>
              </a:lnSpc>
              <a:buAutoNum type="arabicPeriod"/>
              <a:tabLst>
                <a:tab pos="180975" algn="l"/>
              </a:tabLst>
            </a:pPr>
            <a:r>
              <a:rPr dirty="0" sz="1200" b="1">
                <a:solidFill>
                  <a:srgbClr val="212121"/>
                </a:solidFill>
                <a:latin typeface="Roboto"/>
                <a:cs typeface="Roboto"/>
              </a:rPr>
              <a:t>Selection</a:t>
            </a:r>
            <a:r>
              <a:rPr dirty="0" sz="1200" spc="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Criteria</a:t>
            </a:r>
            <a:endParaRPr sz="1200">
              <a:latin typeface="Roboto"/>
              <a:cs typeface="Roboto"/>
            </a:endParaRPr>
          </a:p>
          <a:p>
            <a:pPr marL="12700" marR="355600">
              <a:lnSpc>
                <a:spcPct val="100000"/>
              </a:lnSpc>
            </a:pP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Incubators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often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have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</a:t>
            </a:r>
            <a:r>
              <a:rPr dirty="0" sz="1200" spc="-4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rigorous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selection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process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to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identify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startups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with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most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potential.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This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critical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step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ensures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that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resources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are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allocated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to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businesses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with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the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highest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likelihood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of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success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impact.</a:t>
            </a:r>
            <a:endParaRPr sz="1200">
              <a:latin typeface="Roboto"/>
              <a:cs typeface="Roboto"/>
            </a:endParaRPr>
          </a:p>
          <a:p>
            <a:pPr marL="180975" indent="-168275">
              <a:lnSpc>
                <a:spcPct val="100000"/>
              </a:lnSpc>
              <a:buAutoNum type="arabicPeriod" startAt="2"/>
              <a:tabLst>
                <a:tab pos="180975" algn="l"/>
              </a:tabLst>
            </a:pPr>
            <a:r>
              <a:rPr dirty="0" sz="1200" b="1">
                <a:solidFill>
                  <a:srgbClr val="212121"/>
                </a:solidFill>
                <a:latin typeface="Roboto"/>
                <a:cs typeface="Roboto"/>
              </a:rPr>
              <a:t>Tailored</a:t>
            </a:r>
            <a:r>
              <a:rPr dirty="0" sz="1200" spc="30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Support</a:t>
            </a:r>
            <a:endParaRPr sz="1200">
              <a:latin typeface="Roboto"/>
              <a:cs typeface="Roboto"/>
            </a:endParaRPr>
          </a:p>
          <a:p>
            <a:pPr marL="12700" marR="182880">
              <a:lnSpc>
                <a:spcPct val="100000"/>
              </a:lnSpc>
            </a:pP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Once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selected,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these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startups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receive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customized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support,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including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mentorship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and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network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access.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This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support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tailored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to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specific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needs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of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each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startup,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addressing their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unique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challenges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opportunities.</a:t>
            </a:r>
            <a:endParaRPr sz="1200">
              <a:latin typeface="Roboto"/>
              <a:cs typeface="Roboto"/>
            </a:endParaRPr>
          </a:p>
          <a:p>
            <a:pPr marL="180975" indent="-168275">
              <a:lnSpc>
                <a:spcPct val="100000"/>
              </a:lnSpc>
              <a:buAutoNum type="arabicPeriod" startAt="3"/>
              <a:tabLst>
                <a:tab pos="180975" algn="l"/>
              </a:tabLst>
            </a:pP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Funding Opportunities</a:t>
            </a:r>
            <a:endParaRPr sz="1200">
              <a:latin typeface="Roboto"/>
              <a:cs typeface="Roboto"/>
            </a:endParaRPr>
          </a:p>
          <a:p>
            <a:pPr algn="just" marL="12700" marR="6985">
              <a:lnSpc>
                <a:spcPct val="100000"/>
              </a:lnSpc>
              <a:spcBef>
                <a:spcPts val="15"/>
              </a:spcBef>
            </a:pP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Incubation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programs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frequently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facilitate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connections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to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55">
                <a:solidFill>
                  <a:srgbClr val="212121"/>
                </a:solidFill>
                <a:latin typeface="Roboto"/>
                <a:cs typeface="Roboto"/>
              </a:rPr>
              <a:t>early-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stage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investors.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For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example,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startup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incubators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assist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companies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in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securing funding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providing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essential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services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for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effective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operations.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This</a:t>
            </a:r>
            <a:r>
              <a:rPr dirty="0" sz="1200" spc="3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is</a:t>
            </a:r>
            <a:r>
              <a:rPr dirty="0" sz="1200" spc="3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provided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they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fulfill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specific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requirements</a:t>
            </a:r>
            <a:r>
              <a:rPr dirty="0" sz="1200" spc="3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3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appeal</a:t>
            </a:r>
            <a:r>
              <a:rPr dirty="0" sz="1200" spc="3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to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investors,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making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incubators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growing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choice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for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 entrepreneurs.</a:t>
            </a:r>
            <a:endParaRPr sz="1200">
              <a:latin typeface="Roboto"/>
              <a:cs typeface="Roboto"/>
            </a:endParaRPr>
          </a:p>
          <a:p>
            <a:pPr algn="just" marL="180975" indent="-168275">
              <a:lnSpc>
                <a:spcPct val="100000"/>
              </a:lnSpc>
              <a:buAutoNum type="arabicPeriod" startAt="4"/>
              <a:tabLst>
                <a:tab pos="180975" algn="l"/>
              </a:tabLst>
            </a:pPr>
            <a:r>
              <a:rPr dirty="0" sz="1200" b="1">
                <a:solidFill>
                  <a:srgbClr val="212121"/>
                </a:solidFill>
                <a:latin typeface="Roboto"/>
                <a:cs typeface="Roboto"/>
              </a:rPr>
              <a:t>Resource</a:t>
            </a:r>
            <a:r>
              <a:rPr dirty="0" sz="1200" spc="15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Provision</a:t>
            </a:r>
            <a:endParaRPr sz="1200">
              <a:latin typeface="Roboto"/>
              <a:cs typeface="Roboto"/>
            </a:endParaRPr>
          </a:p>
          <a:p>
            <a:pPr algn="just" marL="12700" marR="8255">
              <a:lnSpc>
                <a:spcPct val="100000"/>
              </a:lnSpc>
            </a:pP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200" spc="18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incubation</a:t>
            </a:r>
            <a:r>
              <a:rPr dirty="0" sz="1200" spc="17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in</a:t>
            </a:r>
            <a:r>
              <a:rPr dirty="0" sz="1200" spc="17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entrepreneurship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programs</a:t>
            </a:r>
            <a:r>
              <a:rPr dirty="0" sz="1200" spc="18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provides</a:t>
            </a:r>
            <a:r>
              <a:rPr dirty="0" sz="1200" spc="17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critical</a:t>
            </a:r>
            <a:r>
              <a:rPr dirty="0" sz="1200" spc="17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resources</a:t>
            </a:r>
            <a:r>
              <a:rPr dirty="0" sz="1200" spc="17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like</a:t>
            </a:r>
            <a:r>
              <a:rPr dirty="0" sz="1200" spc="18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office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space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technical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support.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These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resources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allow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startups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to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reduce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overhead</a:t>
            </a:r>
            <a:r>
              <a:rPr dirty="0" sz="1200" spc="-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costs</a:t>
            </a:r>
            <a:r>
              <a:rPr dirty="0" sz="120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and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focus</a:t>
            </a:r>
            <a:r>
              <a:rPr dirty="0" sz="1200" spc="-4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on</a:t>
            </a:r>
            <a:r>
              <a:rPr dirty="0" sz="1200" spc="-4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their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core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200" spc="-4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activities.</a:t>
            </a:r>
            <a:endParaRPr sz="12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433831"/>
            <a:ext cx="6224905" cy="9157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12121"/>
                </a:solidFill>
                <a:latin typeface="Roboto"/>
                <a:cs typeface="Roboto"/>
              </a:rPr>
              <a:t>5. </a:t>
            </a: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Continuous</a:t>
            </a:r>
            <a:r>
              <a:rPr dirty="0" sz="1200" b="1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Roboto"/>
                <a:cs typeface="Roboto"/>
              </a:rPr>
              <a:t>Guidance</a:t>
            </a:r>
            <a:endParaRPr sz="1200">
              <a:latin typeface="Roboto"/>
              <a:cs typeface="Roboto"/>
            </a:endParaRPr>
          </a:p>
          <a:p>
            <a:pPr algn="just" marL="12700" marR="6985">
              <a:lnSpc>
                <a:spcPct val="100000"/>
              </a:lnSpc>
            </a:pP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Lastly,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ongoing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guidance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ensures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startups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navigate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</a:t>
            </a:r>
            <a:r>
              <a:rPr dirty="0" sz="120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early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challenges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of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entrepreneurship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effectively.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This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continuous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support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helps</a:t>
            </a:r>
            <a:r>
              <a:rPr dirty="0" sz="1200" spc="1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entrepreneurs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make</a:t>
            </a:r>
            <a:r>
              <a:rPr dirty="0" sz="1200" spc="10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informed</a:t>
            </a:r>
            <a:r>
              <a:rPr dirty="0" sz="1200" spc="10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decisions,</a:t>
            </a:r>
            <a:r>
              <a:rPr dirty="0" sz="1200" spc="11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pivot when</a:t>
            </a:r>
            <a:r>
              <a:rPr dirty="0" sz="1200" spc="-5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necessary,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and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Roboto"/>
                <a:cs typeface="Roboto"/>
              </a:rPr>
              <a:t>maintain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momentum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toward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achieving</a:t>
            </a:r>
            <a:r>
              <a:rPr dirty="0" sz="1200" spc="-4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212121"/>
                </a:solidFill>
                <a:latin typeface="Roboto"/>
                <a:cs typeface="Roboto"/>
              </a:rPr>
              <a:t>their</a:t>
            </a:r>
            <a:r>
              <a:rPr dirty="0" sz="120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20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Roboto"/>
                <a:cs typeface="Roboto"/>
              </a:rPr>
              <a:t>goals.</a:t>
            </a:r>
            <a:endParaRPr sz="1200">
              <a:latin typeface="Roboto"/>
              <a:cs typeface="Roboto"/>
            </a:endParaRPr>
          </a:p>
          <a:p>
            <a:pPr algn="just" marL="12700">
              <a:lnSpc>
                <a:spcPct val="100000"/>
              </a:lnSpc>
              <a:spcBef>
                <a:spcPts val="1075"/>
              </a:spcBef>
            </a:pPr>
            <a:r>
              <a:rPr dirty="0" sz="1350">
                <a:solidFill>
                  <a:srgbClr val="212121"/>
                </a:solidFill>
                <a:latin typeface="Roboto"/>
                <a:cs typeface="Roboto"/>
              </a:rPr>
              <a:t>What</a:t>
            </a:r>
            <a:r>
              <a:rPr dirty="0" sz="1350" spc="-3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>
                <a:solidFill>
                  <a:srgbClr val="212121"/>
                </a:solidFill>
                <a:latin typeface="Roboto"/>
                <a:cs typeface="Roboto"/>
              </a:rPr>
              <a:t>are</a:t>
            </a:r>
            <a:r>
              <a:rPr dirty="0" sz="1350" spc="-3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>
                <a:solidFill>
                  <a:srgbClr val="212121"/>
                </a:solidFill>
                <a:latin typeface="Roboto"/>
                <a:cs typeface="Roboto"/>
              </a:rPr>
              <a:t>the</a:t>
            </a:r>
            <a:r>
              <a:rPr dirty="0" sz="135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spc="-10">
                <a:solidFill>
                  <a:srgbClr val="212121"/>
                </a:solidFill>
                <a:latin typeface="Roboto"/>
                <a:cs typeface="Roboto"/>
              </a:rPr>
              <a:t>Benefits</a:t>
            </a:r>
            <a:r>
              <a:rPr dirty="0" sz="135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>
                <a:solidFill>
                  <a:srgbClr val="212121"/>
                </a:solidFill>
                <a:latin typeface="Roboto"/>
                <a:cs typeface="Roboto"/>
              </a:rPr>
              <a:t>of</a:t>
            </a:r>
            <a:r>
              <a:rPr dirty="0" sz="135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spc="-10">
                <a:solidFill>
                  <a:srgbClr val="212121"/>
                </a:solidFill>
                <a:latin typeface="Roboto"/>
                <a:cs typeface="Roboto"/>
              </a:rPr>
              <a:t>Business</a:t>
            </a:r>
            <a:r>
              <a:rPr dirty="0" sz="1350" spc="-20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spc="-10">
                <a:solidFill>
                  <a:srgbClr val="212121"/>
                </a:solidFill>
                <a:latin typeface="Roboto"/>
                <a:cs typeface="Roboto"/>
              </a:rPr>
              <a:t>Incubation</a:t>
            </a:r>
            <a:r>
              <a:rPr dirty="0" sz="1350" spc="-2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>
                <a:solidFill>
                  <a:srgbClr val="212121"/>
                </a:solidFill>
                <a:latin typeface="Roboto"/>
                <a:cs typeface="Roboto"/>
              </a:rPr>
              <a:t>for</a:t>
            </a:r>
            <a:r>
              <a:rPr dirty="0" sz="1350" spc="-15">
                <a:solidFill>
                  <a:srgbClr val="212121"/>
                </a:solidFill>
                <a:latin typeface="Roboto"/>
                <a:cs typeface="Roboto"/>
              </a:rPr>
              <a:t> </a:t>
            </a:r>
            <a:r>
              <a:rPr dirty="0" sz="1350" spc="-10">
                <a:solidFill>
                  <a:srgbClr val="212121"/>
                </a:solidFill>
                <a:latin typeface="Roboto"/>
                <a:cs typeface="Roboto"/>
              </a:rPr>
              <a:t>Startups?</a:t>
            </a:r>
            <a:endParaRPr sz="13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350">
              <a:latin typeface="Roboto"/>
              <a:cs typeface="Roboto"/>
            </a:endParaRPr>
          </a:p>
          <a:p>
            <a:pPr marL="203200" indent="-190500">
              <a:lnSpc>
                <a:spcPct val="100000"/>
              </a:lnSpc>
              <a:buSzPct val="112500"/>
              <a:buFont typeface="Roboto"/>
              <a:buAutoNum type="arabicPeriod"/>
              <a:tabLst>
                <a:tab pos="203200" algn="l"/>
              </a:tabLst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Access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to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Expertise</a:t>
            </a:r>
            <a:endParaRPr sz="1200">
              <a:latin typeface="Arial"/>
              <a:cs typeface="Arial"/>
            </a:endParaRPr>
          </a:p>
          <a:p>
            <a:pPr algn="just" marL="12700" marR="6985">
              <a:lnSpc>
                <a:spcPct val="143700"/>
              </a:lnSpc>
              <a:spcBef>
                <a:spcPts val="17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First</a:t>
            </a:r>
            <a:r>
              <a:rPr dirty="0" sz="1200" spc="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foremost,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business</a:t>
            </a:r>
            <a:r>
              <a:rPr dirty="0" sz="1200" spc="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incubation</a:t>
            </a:r>
            <a:r>
              <a:rPr dirty="0" sz="1200" spc="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entrepreneurship</a:t>
            </a:r>
            <a:r>
              <a:rPr dirty="0" sz="1200" spc="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gives</a:t>
            </a:r>
            <a:r>
              <a:rPr dirty="0" sz="1200" spc="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direct</a:t>
            </a:r>
            <a:r>
              <a:rPr dirty="0" sz="1200" spc="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access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to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industry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experts.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These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mentors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offer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invaluable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insights,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guiding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young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companies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through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complex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challenges.</a:t>
            </a:r>
            <a:r>
              <a:rPr dirty="0" sz="1200" spc="1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Moreover,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1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mentorship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helps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entrepreneurs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refine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their</a:t>
            </a:r>
            <a:r>
              <a:rPr dirty="0" sz="1200" spc="1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business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strategies,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ensuring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they’re</a:t>
            </a:r>
            <a:r>
              <a:rPr dirty="0" sz="1200" spc="114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path</a:t>
            </a:r>
            <a:r>
              <a:rPr dirty="0" sz="1200" spc="114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success.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Additionally,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114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guidance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received</a:t>
            </a:r>
            <a:r>
              <a:rPr dirty="0" sz="1200" spc="1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is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often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personalized,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catering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specific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needs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each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startup.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2"/>
              <a:tabLst>
                <a:tab pos="182245" algn="l"/>
              </a:tabLst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Networking</a:t>
            </a:r>
            <a:r>
              <a:rPr dirty="0" sz="1200" spc="-6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Opportunities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Incubation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programs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create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environments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where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can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connect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with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vast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network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  <a:p>
            <a:pPr algn="just" marL="12700" marR="7620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peers,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advisors,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investors.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networking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crucial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because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it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opens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doors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potential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partnerships,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funding</a:t>
            </a:r>
            <a:r>
              <a:rPr dirty="0" sz="1200" spc="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opportunities,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valuable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collaborations.</a:t>
            </a:r>
            <a:r>
              <a:rPr dirty="0" sz="1200" spc="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Furthermore,</a:t>
            </a:r>
            <a:r>
              <a:rPr dirty="0" sz="1200" spc="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being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part</a:t>
            </a:r>
            <a:r>
              <a:rPr dirty="0" sz="1200" spc="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of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community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like-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minded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individuals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fosters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sense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camaraderie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among entrepreneurs.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3"/>
              <a:tabLst>
                <a:tab pos="182245" algn="l"/>
              </a:tabLst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Resource</a:t>
            </a:r>
            <a:r>
              <a:rPr dirty="0" sz="1200" spc="-5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Availability</a:t>
            </a:r>
            <a:endParaRPr sz="1200">
              <a:latin typeface="Arial"/>
              <a:cs typeface="Arial"/>
            </a:endParaRPr>
          </a:p>
          <a:p>
            <a:pPr algn="just" marL="12700" marR="8890">
              <a:lnSpc>
                <a:spcPct val="143300"/>
              </a:lnSpc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 within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incubators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includes</a:t>
            </a:r>
            <a:r>
              <a:rPr dirty="0" sz="1200" spc="-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access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physical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technical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resources.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These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resources</a:t>
            </a:r>
            <a:r>
              <a:rPr dirty="0" sz="1200" spc="2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can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range</a:t>
            </a:r>
            <a:r>
              <a:rPr dirty="0" sz="1200" spc="2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from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office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space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2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high-speed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Internet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2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even</a:t>
            </a:r>
            <a:r>
              <a:rPr dirty="0" sz="1200" spc="2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28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specialized</a:t>
            </a:r>
            <a:endParaRPr sz="1200">
              <a:latin typeface="Arial MT"/>
              <a:cs typeface="Arial MT"/>
            </a:endParaRPr>
          </a:p>
          <a:p>
            <a:pPr algn="just" marL="12700" marR="7620">
              <a:lnSpc>
                <a:spcPct val="143500"/>
              </a:lnSpc>
              <a:spcBef>
                <a:spcPts val="1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equipment. Moreover,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readily</a:t>
            </a:r>
            <a:r>
              <a:rPr dirty="0" sz="1200" spc="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available resources</a:t>
            </a:r>
            <a:r>
              <a:rPr dirty="0" sz="1200" spc="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allow startups</a:t>
            </a:r>
            <a:r>
              <a:rPr dirty="0" sz="1200" spc="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focus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more</a:t>
            </a:r>
            <a:r>
              <a:rPr dirty="0" sz="1200" spc="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</a:t>
            </a:r>
            <a:r>
              <a:rPr dirty="0" sz="1200" spc="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their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core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activities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rather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than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worrying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about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logistical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issues.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4"/>
              <a:tabLst>
                <a:tab pos="182245" algn="l"/>
              </a:tabLst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Increased</a:t>
            </a:r>
            <a:r>
              <a:rPr dirty="0" sz="1200" spc="-6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Credibility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Finally,</a:t>
            </a:r>
            <a:r>
              <a:rPr dirty="0" sz="1200" spc="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being</a:t>
            </a:r>
            <a:r>
              <a:rPr dirty="0" sz="1200" spc="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associated</a:t>
            </a:r>
            <a:r>
              <a:rPr dirty="0" sz="1200" spc="9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with</a:t>
            </a:r>
            <a:r>
              <a:rPr dirty="0" sz="1200" spc="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reputable</a:t>
            </a:r>
            <a:r>
              <a:rPr dirty="0" sz="1200" spc="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incubator</a:t>
            </a:r>
            <a:r>
              <a:rPr dirty="0" sz="1200" spc="8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enhances</a:t>
            </a:r>
            <a:r>
              <a:rPr dirty="0" sz="1200" spc="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8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startup’s</a:t>
            </a:r>
            <a:r>
              <a:rPr dirty="0" sz="1200" spc="8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legitimacy</a:t>
            </a:r>
            <a:r>
              <a:rPr dirty="0" sz="1200" spc="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7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eyes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customers,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investors,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partners.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increased</a:t>
            </a:r>
            <a:r>
              <a:rPr dirty="0" sz="1200" spc="-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credibility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can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be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game-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changer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young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companies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looking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establish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themselves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competitive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markets.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1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The</a:t>
            </a:r>
            <a:r>
              <a:rPr dirty="0" sz="1200" spc="-25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Key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Components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Successful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Business</a:t>
            </a:r>
            <a:r>
              <a:rPr dirty="0" sz="1200" spc="-2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Incubator?</a:t>
            </a:r>
            <a:endParaRPr sz="1200">
              <a:latin typeface="Arial"/>
              <a:cs typeface="Arial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182245" algn="l"/>
              </a:tabLst>
            </a:pP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Goals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set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clear</a:t>
            </a:r>
            <a:r>
              <a:rPr dirty="0" sz="1200" spc="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objectives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is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one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primary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components</a:t>
            </a:r>
            <a:r>
              <a:rPr dirty="0" sz="1200" spc="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business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incubation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system</a:t>
            </a:r>
            <a:endParaRPr sz="1200">
              <a:latin typeface="Arial MT"/>
              <a:cs typeface="Arial MT"/>
            </a:endParaRPr>
          </a:p>
          <a:p>
            <a:pPr algn="just" marL="12700" marR="13970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as</a:t>
            </a:r>
            <a:r>
              <a:rPr dirty="0" sz="1200" spc="3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it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prepares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3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foundation</a:t>
            </a:r>
            <a:r>
              <a:rPr dirty="0" sz="1200" spc="3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3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focused</a:t>
            </a:r>
            <a:r>
              <a:rPr dirty="0" sz="1200" spc="3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support.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These</a:t>
            </a:r>
            <a:r>
              <a:rPr dirty="0" sz="1200" spc="3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objectives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guide</a:t>
            </a:r>
            <a:r>
              <a:rPr dirty="0" sz="1200" spc="3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incubation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programs,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ensuring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they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align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with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broader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mission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fostering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entrepreneurship.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2"/>
              <a:tabLst>
                <a:tab pos="182245" algn="l"/>
              </a:tabLst>
            </a:pP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Leadership</a:t>
            </a:r>
            <a:endParaRPr sz="1200">
              <a:latin typeface="Arial"/>
              <a:cs typeface="Arial"/>
            </a:endParaRPr>
          </a:p>
          <a:p>
            <a:pPr algn="just" marL="12700" marR="12065">
              <a:lnSpc>
                <a:spcPts val="2080"/>
              </a:lnSpc>
              <a:spcBef>
                <a:spcPts val="8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Effective</a:t>
            </a:r>
            <a:r>
              <a:rPr dirty="0" sz="1200" spc="4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incubator</a:t>
            </a:r>
            <a:r>
              <a:rPr dirty="0" sz="1200" spc="4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managers</a:t>
            </a:r>
            <a:r>
              <a:rPr dirty="0" sz="1200" spc="4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are</a:t>
            </a:r>
            <a:r>
              <a:rPr dirty="0" sz="1200" spc="4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pivotal</a:t>
            </a:r>
            <a:r>
              <a:rPr dirty="0" sz="1200" spc="4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4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steering</a:t>
            </a:r>
            <a:r>
              <a:rPr dirty="0" sz="1200" spc="4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4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toward</a:t>
            </a:r>
            <a:r>
              <a:rPr dirty="0" sz="1200" spc="4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success.</a:t>
            </a:r>
            <a:r>
              <a:rPr dirty="0" sz="1200" spc="4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Their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leadership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not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only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motivates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also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provides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strategic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direction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necessary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navigate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70179"/>
            <a:ext cx="6223000" cy="8963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complex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landscape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business</a:t>
            </a:r>
            <a:r>
              <a:rPr dirty="0" sz="1200" spc="3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incubation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entrepreneurship.</a:t>
            </a:r>
            <a:r>
              <a:rPr dirty="0" sz="1200" spc="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Furthermore,</a:t>
            </a:r>
            <a:r>
              <a:rPr dirty="0" sz="1200" spc="3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these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leaders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help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connect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with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essential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networks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resources.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25"/>
              </a:spcBef>
              <a:buAutoNum type="arabicPeriod" startAt="3"/>
              <a:tabLst>
                <a:tab pos="182245" algn="l"/>
              </a:tabLst>
            </a:pP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Support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Comprehensive</a:t>
            </a:r>
            <a:r>
              <a:rPr dirty="0" sz="1200" spc="2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business</a:t>
            </a:r>
            <a:r>
              <a:rPr dirty="0" sz="1200" spc="229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services,</a:t>
            </a:r>
            <a:r>
              <a:rPr dirty="0" sz="1200" spc="2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another</a:t>
            </a:r>
            <a:r>
              <a:rPr dirty="0" sz="1200" spc="2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crucial</a:t>
            </a:r>
            <a:r>
              <a:rPr dirty="0" sz="1200" spc="2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component,</a:t>
            </a:r>
            <a:r>
              <a:rPr dirty="0" sz="1200" spc="2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address</a:t>
            </a:r>
            <a:r>
              <a:rPr dirty="0" sz="1200" spc="229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2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multifaceted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needs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startups.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ranges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from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legal</a:t>
            </a:r>
            <a:r>
              <a:rPr dirty="0" sz="1200" spc="1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advice</a:t>
            </a:r>
            <a:r>
              <a:rPr dirty="0" sz="1200" spc="1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1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marketing</a:t>
            </a:r>
            <a:r>
              <a:rPr dirty="0" sz="1200" spc="1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strategies,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empowering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entrepreneurs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tackle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challenges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head-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on.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Additionally,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tailored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fit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unique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requirements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each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startup,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ensuring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relevant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impactful</a:t>
            </a:r>
            <a:r>
              <a:rPr dirty="0" sz="1200" spc="-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assistance.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4"/>
              <a:tabLst>
                <a:tab pos="182245" algn="l"/>
              </a:tabLst>
            </a:pP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Resources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Shared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resources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facilitate</a:t>
            </a:r>
            <a:r>
              <a:rPr dirty="0" sz="1200" spc="1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cost-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effective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operations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startups.</a:t>
            </a:r>
            <a:r>
              <a:rPr dirty="0" sz="1200" spc="1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Access</a:t>
            </a:r>
            <a:r>
              <a:rPr dirty="0" sz="1200" spc="1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1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shared</a:t>
            </a:r>
            <a:r>
              <a:rPr dirty="0" sz="1200" spc="1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office</a:t>
            </a:r>
            <a:endParaRPr sz="1200">
              <a:latin typeface="Arial MT"/>
              <a:cs typeface="Arial MT"/>
            </a:endParaRPr>
          </a:p>
          <a:p>
            <a:pPr algn="just" marL="12700" marR="8255">
              <a:lnSpc>
                <a:spcPct val="143300"/>
              </a:lnSpc>
              <a:spcBef>
                <a:spcPts val="1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equipment,</a:t>
            </a:r>
            <a:r>
              <a:rPr dirty="0" sz="1200" spc="-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meeting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rooms,</a:t>
            </a:r>
            <a:r>
              <a:rPr dirty="0" sz="1200" spc="-7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software</a:t>
            </a:r>
            <a:r>
              <a:rPr dirty="0" sz="1200" spc="-6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licenses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significantly</a:t>
            </a:r>
            <a:r>
              <a:rPr dirty="0" sz="1200" spc="-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reduces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overhead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costs.</a:t>
            </a:r>
            <a:r>
              <a:rPr dirty="0" sz="1200" spc="-6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As</a:t>
            </a:r>
            <a:r>
              <a:rPr dirty="0" sz="1200" spc="-5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50">
                <a:solidFill>
                  <a:srgbClr val="212121"/>
                </a:solidFill>
                <a:latin typeface="Arial MT"/>
                <a:cs typeface="Arial MT"/>
              </a:rPr>
              <a:t>a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result,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these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resources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enable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operate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more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efficiently.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5"/>
              <a:tabLst>
                <a:tab pos="182245" algn="l"/>
              </a:tabLst>
            </a:pP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Funding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Access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finance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is</a:t>
            </a:r>
            <a:r>
              <a:rPr dirty="0" sz="1200" spc="5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crucial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4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scaling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operations.</a:t>
            </a:r>
            <a:r>
              <a:rPr dirty="0" sz="1200" spc="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Business</a:t>
            </a:r>
            <a:r>
              <a:rPr dirty="0" sz="1200" spc="4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incubation</a:t>
            </a:r>
            <a:r>
              <a:rPr dirty="0" sz="1200" spc="-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r>
              <a:rPr dirty="0" sz="1200" spc="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entrepreneurship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43300"/>
              </a:lnSpc>
              <a:spcBef>
                <a:spcPts val="10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often</a:t>
            </a:r>
            <a:r>
              <a:rPr dirty="0" sz="1200" spc="29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includes</a:t>
            </a:r>
            <a:r>
              <a:rPr dirty="0" sz="1200" spc="29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facilitating</a:t>
            </a:r>
            <a:r>
              <a:rPr dirty="0" sz="1200" spc="30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connections</a:t>
            </a:r>
            <a:r>
              <a:rPr dirty="0" sz="1200" spc="2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2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angel</a:t>
            </a:r>
            <a:r>
              <a:rPr dirty="0" sz="1200" spc="29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investors,</a:t>
            </a:r>
            <a:r>
              <a:rPr dirty="0" sz="1200" spc="29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venture</a:t>
            </a:r>
            <a:r>
              <a:rPr dirty="0" sz="1200" spc="30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capitalists,</a:t>
            </a:r>
            <a:r>
              <a:rPr dirty="0" sz="1200" spc="29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28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grant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programs.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funding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support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vital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looking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expand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their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reach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impact.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635"/>
              </a:spcBef>
              <a:buAutoNum type="arabicPeriod" startAt="6"/>
              <a:tabLst>
                <a:tab pos="182245" algn="l"/>
              </a:tabLst>
            </a:pPr>
            <a:r>
              <a:rPr dirty="0" sz="1200" b="1">
                <a:solidFill>
                  <a:srgbClr val="212121"/>
                </a:solidFill>
                <a:latin typeface="Arial"/>
                <a:cs typeface="Arial"/>
              </a:rPr>
              <a:t>Selection</a:t>
            </a:r>
            <a:r>
              <a:rPr dirty="0" sz="1200" spc="-35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12121"/>
                </a:solidFill>
                <a:latin typeface="Arial"/>
                <a:cs typeface="Arial"/>
              </a:rPr>
              <a:t>Mechanism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Lastly,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transparent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application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acceptance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mechanism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ensures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right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fit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between</a:t>
            </a:r>
            <a:endParaRPr sz="1200">
              <a:latin typeface="Arial MT"/>
              <a:cs typeface="Arial MT"/>
            </a:endParaRPr>
          </a:p>
          <a:p>
            <a:pPr marL="12700" marR="210820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incubators.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This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process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helps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identify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startups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that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not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only</a:t>
            </a:r>
            <a:r>
              <a:rPr dirty="0" sz="1200" spc="-3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have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high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potential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but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also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align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with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incubator’s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goals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resources.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It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also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ensures</a:t>
            </a:r>
            <a:r>
              <a:rPr dirty="0" sz="1200" spc="-1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that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212121"/>
                </a:solidFill>
                <a:latin typeface="Arial MT"/>
                <a:cs typeface="Arial MT"/>
              </a:rPr>
              <a:t>both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parties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can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work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together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effectively</a:t>
            </a:r>
            <a:r>
              <a:rPr dirty="0" sz="1200" spc="-3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for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12121"/>
                </a:solidFill>
                <a:latin typeface="Arial MT"/>
                <a:cs typeface="Arial MT"/>
              </a:rPr>
              <a:t>mutual</a:t>
            </a:r>
            <a:r>
              <a:rPr dirty="0" sz="1200" spc="-25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Arial MT"/>
                <a:cs typeface="Arial MT"/>
              </a:rPr>
              <a:t>success.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dirty="0" sz="1200" spc="-3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F1F1F"/>
                </a:solidFill>
                <a:latin typeface="Arial"/>
                <a:cs typeface="Arial"/>
              </a:rPr>
              <a:t>services</a:t>
            </a:r>
            <a:r>
              <a:rPr dirty="0" sz="1200" spc="-2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200" spc="-2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F1F1F"/>
                </a:solidFill>
                <a:latin typeface="Arial"/>
                <a:cs typeface="Arial"/>
              </a:rPr>
              <a:t>Incubators</a:t>
            </a:r>
            <a:r>
              <a:rPr dirty="0" sz="1200" spc="-2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F1F1F"/>
                </a:solidFill>
                <a:latin typeface="Arial"/>
                <a:cs typeface="Arial"/>
              </a:rPr>
              <a:t>are: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ct val="100000"/>
              </a:lnSpc>
              <a:spcBef>
                <a:spcPts val="62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Help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with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business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basics.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Networking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activities.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2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Marketing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assistance.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Market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Research.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2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High-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speed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Internet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 access.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Help</a:t>
            </a:r>
            <a:r>
              <a:rPr dirty="0" sz="1200" spc="3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with</a:t>
            </a:r>
            <a:r>
              <a:rPr dirty="0" sz="1200" spc="3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accounting/financial</a:t>
            </a:r>
            <a:r>
              <a:rPr dirty="0" sz="1200" spc="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management.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2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Access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bank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loans,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loan</a:t>
            </a:r>
            <a:r>
              <a:rPr dirty="0" sz="1200" spc="-2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funds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guarantee</a:t>
            </a:r>
            <a:r>
              <a:rPr dirty="0" sz="1200" spc="-1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programs.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64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Help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with</a:t>
            </a:r>
            <a:r>
              <a:rPr dirty="0" sz="1200" spc="-2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1F1F1F"/>
                </a:solidFill>
                <a:latin typeface="Arial MT"/>
                <a:cs typeface="Arial MT"/>
              </a:rPr>
              <a:t>presentation</a:t>
            </a:r>
            <a:r>
              <a:rPr dirty="0" sz="1200" spc="-4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1F1F1F"/>
                </a:solidFill>
                <a:latin typeface="Arial MT"/>
                <a:cs typeface="Arial MT"/>
              </a:rPr>
              <a:t>skills.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200">
              <a:latin typeface="Arial MT"/>
              <a:cs typeface="Arial MT"/>
            </a:endParaRPr>
          </a:p>
          <a:p>
            <a:pPr algn="just" marL="121920" marR="9525" indent="347345">
              <a:lnSpc>
                <a:spcPct val="143700"/>
              </a:lnSpc>
            </a:pPr>
            <a:r>
              <a:rPr dirty="0" sz="1200">
                <a:latin typeface="Arial MT"/>
                <a:cs typeface="Arial MT"/>
              </a:rPr>
              <a:t>Internet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Service</a:t>
            </a:r>
            <a:r>
              <a:rPr dirty="0" sz="1200" spc="4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opened</a:t>
            </a:r>
            <a:r>
              <a:rPr dirty="0" sz="1200" spc="8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4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scope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49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many </a:t>
            </a:r>
            <a:r>
              <a:rPr dirty="0" sz="1200">
                <a:latin typeface="Arial MT"/>
                <a:cs typeface="Arial MT"/>
              </a:rPr>
              <a:t>entrepreneurs.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savvy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engineers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made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lot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Silicon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valley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India.</a:t>
            </a:r>
            <a:r>
              <a:rPr dirty="0" sz="1200" spc="-25">
                <a:latin typeface="Arial MT"/>
                <a:cs typeface="Arial MT"/>
              </a:rPr>
              <a:t> IITs,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IIMs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entrepreneurship.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1732" y="432307"/>
            <a:ext cx="6115685" cy="729932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25"/>
              </a:spcBef>
            </a:pPr>
            <a:r>
              <a:rPr dirty="0" sz="1200">
                <a:latin typeface="Arial MT"/>
                <a:cs typeface="Arial MT"/>
              </a:rPr>
              <a:t>30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old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Omar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Siddiqui,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Grab-</a:t>
            </a:r>
            <a:r>
              <a:rPr dirty="0" sz="1200" spc="-20">
                <a:latin typeface="Arial MT"/>
                <a:cs typeface="Arial MT"/>
              </a:rPr>
              <a:t>Halo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latin typeface="Arial MT"/>
                <a:cs typeface="Arial MT"/>
              </a:rPr>
              <a:t>completed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engineering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Colombia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University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MBA</a:t>
            </a:r>
            <a:r>
              <a:rPr dirty="0" sz="1200" spc="-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Harward.</a:t>
            </a:r>
            <a:endParaRPr sz="1200">
              <a:latin typeface="Arial MT"/>
              <a:cs typeface="Arial MT"/>
            </a:endParaRPr>
          </a:p>
          <a:p>
            <a:pPr algn="just" marL="12700" marR="13970">
              <a:lnSpc>
                <a:spcPct val="143700"/>
              </a:lnSpc>
              <a:spcBef>
                <a:spcPts val="10"/>
              </a:spcBef>
            </a:pPr>
            <a:r>
              <a:rPr dirty="0" sz="1200">
                <a:latin typeface="Arial MT"/>
                <a:cs typeface="Arial MT"/>
              </a:rPr>
              <a:t>Anshuman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Bapna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34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yrs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Stnaford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Graduate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School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Mygola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personalized </a:t>
            </a:r>
            <a:r>
              <a:rPr dirty="0" sz="1200">
                <a:latin typeface="Arial MT"/>
                <a:cs typeface="Arial MT"/>
              </a:rPr>
              <a:t>online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travel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planner.</a:t>
            </a:r>
            <a:r>
              <a:rPr dirty="0" sz="1200" spc="14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(along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classmate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IIT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Mumbai.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got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venture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ay</a:t>
            </a:r>
            <a:r>
              <a:rPr dirty="0" sz="1200" spc="-8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Area.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ts val="2080"/>
              </a:lnSpc>
              <a:spcBef>
                <a:spcPts val="160"/>
              </a:spcBef>
            </a:pPr>
            <a:r>
              <a:rPr dirty="0" sz="1200">
                <a:latin typeface="Arial MT"/>
                <a:cs typeface="Arial MT"/>
              </a:rPr>
              <a:t>Sameer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Maheswar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HBS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Prashant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Tandon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Stanfort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quit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banking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consultancy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jobs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Health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Delhi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cater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e-commerce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health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care.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2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Nestle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ct val="95900"/>
              </a:lnSpc>
            </a:pP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Switzerland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Heinrich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1866.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oldest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multinational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companies.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From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early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stages,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wanted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advantage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opportunities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different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countries.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1905,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merged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Anglo-Swiss</a:t>
            </a:r>
            <a:r>
              <a:rPr dirty="0" sz="1200" spc="-10">
                <a:latin typeface="Arial MT"/>
                <a:cs typeface="Arial MT"/>
              </a:rPr>
              <a:t> condensed </a:t>
            </a:r>
            <a:r>
              <a:rPr dirty="0" sz="1200">
                <a:latin typeface="Arial MT"/>
                <a:cs typeface="Arial MT"/>
              </a:rPr>
              <a:t>milk,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broadening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range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include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infant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formulas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condensed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milk.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Nestle </a:t>
            </a:r>
            <a:r>
              <a:rPr dirty="0" sz="1200">
                <a:latin typeface="Arial MT"/>
                <a:cs typeface="Arial MT"/>
              </a:rPr>
              <a:t>currently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447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factories,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operations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189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countries.</a:t>
            </a:r>
            <a:endParaRPr sz="1200">
              <a:latin typeface="Arial MT"/>
              <a:cs typeface="Arial MT"/>
            </a:endParaRPr>
          </a:p>
          <a:p>
            <a:pPr algn="just" marL="12700" marR="6985" indent="456565">
              <a:lnSpc>
                <a:spcPts val="1380"/>
              </a:lnSpc>
              <a:spcBef>
                <a:spcPts val="35"/>
              </a:spcBef>
            </a:pPr>
            <a:r>
              <a:rPr dirty="0" sz="1200" spc="-10">
                <a:latin typeface="Arial MT"/>
                <a:cs typeface="Arial MT"/>
              </a:rPr>
              <a:t>Pricing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most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important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element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maximising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revenues.</a:t>
            </a:r>
            <a:r>
              <a:rPr dirty="0" sz="1200" spc="-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According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Harvard </a:t>
            </a:r>
            <a:r>
              <a:rPr dirty="0" sz="1200">
                <a:latin typeface="Arial MT"/>
                <a:cs typeface="Arial MT"/>
              </a:rPr>
              <a:t>studies,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1%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improvement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pricing,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11%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profits </a:t>
            </a:r>
            <a:r>
              <a:rPr dirty="0" sz="1200">
                <a:latin typeface="Arial MT"/>
                <a:cs typeface="Arial MT"/>
              </a:rPr>
              <a:t>(approx.).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If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structure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incorrect,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profit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each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transaction </a:t>
            </a:r>
            <a:r>
              <a:rPr dirty="0" sz="1200">
                <a:latin typeface="Arial MT"/>
                <a:cs typeface="Arial MT"/>
              </a:rPr>
              <a:t>made.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Therefore,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correct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critical.</a:t>
            </a:r>
            <a:endParaRPr sz="1200">
              <a:latin typeface="Arial MT"/>
              <a:cs typeface="Arial MT"/>
            </a:endParaRPr>
          </a:p>
          <a:p>
            <a:pPr algn="just" marL="12700" marR="5080" indent="4565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multinational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present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worth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$270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billion.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success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3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strategy.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revenue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 </a:t>
            </a:r>
            <a:r>
              <a:rPr dirty="0" sz="1200" spc="-10">
                <a:latin typeface="Arial MT"/>
                <a:cs typeface="Arial MT"/>
              </a:rPr>
              <a:t>continuously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growing,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this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depicts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successful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identification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placement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of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its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products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market.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Generally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speaking,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Nestle’s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pricier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comparison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products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retailing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brand.</a:t>
            </a:r>
            <a:endParaRPr sz="1200">
              <a:latin typeface="Arial MT"/>
              <a:cs typeface="Arial MT"/>
            </a:endParaRPr>
          </a:p>
          <a:p>
            <a:pPr algn="just" marL="12700" marR="10795" indent="45656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Nestle’s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fairly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distinctive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contrast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brands.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merely </a:t>
            </a:r>
            <a:r>
              <a:rPr dirty="0" sz="1200">
                <a:latin typeface="Arial MT"/>
                <a:cs typeface="Arial MT"/>
              </a:rPr>
              <a:t>hinges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recognition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attributed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apparent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product.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Based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on</a:t>
            </a:r>
            <a:endParaRPr sz="1200">
              <a:latin typeface="Arial MT"/>
              <a:cs typeface="Arial MT"/>
            </a:endParaRPr>
          </a:p>
          <a:p>
            <a:pPr algn="just" marL="12700" marR="5715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 and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attitude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 assesses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wants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implement.</a:t>
            </a:r>
            <a:r>
              <a:rPr dirty="0" sz="1200" spc="4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Nestle’s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fairly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distinctive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contrast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brands.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It </a:t>
            </a:r>
            <a:r>
              <a:rPr dirty="0" sz="1200">
                <a:latin typeface="Arial MT"/>
                <a:cs typeface="Arial MT"/>
              </a:rPr>
              <a:t>merely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hinges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recognition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attributed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apparent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product. </a:t>
            </a:r>
            <a:r>
              <a:rPr dirty="0" sz="1200">
                <a:latin typeface="Arial MT"/>
                <a:cs typeface="Arial MT"/>
              </a:rPr>
              <a:t>Based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quality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attitude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customers,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assesses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pricing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strategy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implement.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0"/>
              </a:spcBef>
            </a:pPr>
            <a:r>
              <a:rPr dirty="0" sz="1200" spc="-10">
                <a:latin typeface="Arial MT"/>
                <a:cs typeface="Arial MT"/>
              </a:rPr>
              <a:t>Questions:</a:t>
            </a:r>
            <a:endParaRPr sz="1200">
              <a:latin typeface="Arial MT"/>
              <a:cs typeface="Arial MT"/>
            </a:endParaRPr>
          </a:p>
          <a:p>
            <a:pPr marL="707390" marR="8890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arenR"/>
              <a:tabLst>
                <a:tab pos="707390" algn="l"/>
              </a:tabLst>
            </a:pP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main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elements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nestle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company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following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fixation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fair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pricing </a:t>
            </a:r>
            <a:r>
              <a:rPr dirty="0" sz="1200">
                <a:latin typeface="Arial MT"/>
                <a:cs typeface="Arial MT"/>
              </a:rPr>
              <a:t>comparing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brands?</a:t>
            </a:r>
            <a:endParaRPr sz="1200">
              <a:latin typeface="Arial MT"/>
              <a:cs typeface="Arial MT"/>
            </a:endParaRPr>
          </a:p>
          <a:p>
            <a:pPr marL="707390" marR="11430" indent="-228600">
              <a:lnSpc>
                <a:spcPts val="1380"/>
              </a:lnSpc>
              <a:buFont typeface="Times New Roman"/>
              <a:buAutoNum type="arabicParenR"/>
              <a:tabLst>
                <a:tab pos="707390" algn="l"/>
                <a:tab pos="2864485" algn="l"/>
              </a:tabLst>
            </a:pPr>
            <a:r>
              <a:rPr dirty="0" sz="1200">
                <a:latin typeface="Arial MT"/>
                <a:cs typeface="Arial MT"/>
              </a:rPr>
              <a:t>Suggest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2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words</a:t>
            </a:r>
            <a:r>
              <a:rPr dirty="0" sz="1200">
                <a:latin typeface="Arial MT"/>
                <a:cs typeface="Arial MT"/>
              </a:rPr>
              <a:t>	which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pricing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strategy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influence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company </a:t>
            </a:r>
            <a:r>
              <a:rPr dirty="0" sz="1200">
                <a:latin typeface="Arial MT"/>
                <a:cs typeface="Arial MT"/>
              </a:rPr>
              <a:t>credibility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future?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598423"/>
            <a:ext cx="6221730" cy="93033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32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Arial MT"/>
                <a:cs typeface="Arial MT"/>
              </a:rPr>
              <a:t>CAGR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stands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Compound</a:t>
            </a:r>
            <a:r>
              <a:rPr dirty="0" sz="1200" spc="-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Annual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Rate,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 way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measure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average </a:t>
            </a:r>
            <a:r>
              <a:rPr dirty="0" sz="1200">
                <a:latin typeface="Arial MT"/>
                <a:cs typeface="Arial MT"/>
              </a:rPr>
              <a:t>annual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period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CAGR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expressed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percentage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useful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assess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investments'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performance.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sectors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are:</a:t>
            </a:r>
            <a:endParaRPr sz="1200">
              <a:latin typeface="Arial MT"/>
              <a:cs typeface="Arial MT"/>
            </a:endParaRPr>
          </a:p>
          <a:p>
            <a:pPr marL="464820" marR="1439545" indent="-226060">
              <a:lnSpc>
                <a:spcPts val="1430"/>
              </a:lnSpc>
              <a:spcBef>
                <a:spcPts val="910"/>
              </a:spcBef>
              <a:buSzPct val="74074"/>
              <a:buFont typeface="Symbol"/>
              <a:buChar char=""/>
              <a:tabLst>
                <a:tab pos="464820" algn="l"/>
              </a:tabLst>
            </a:pPr>
            <a:r>
              <a:rPr dirty="0" sz="1350" b="1">
                <a:latin typeface="Cambria"/>
                <a:cs typeface="Cambria"/>
              </a:rPr>
              <a:t>E-</a:t>
            </a:r>
            <a:r>
              <a:rPr dirty="0" sz="1200" b="1">
                <a:latin typeface="Arial"/>
                <a:cs typeface="Arial"/>
              </a:rPr>
              <a:t>commerce: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Growing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  <a:hlinkClick r:id="rId2"/>
              </a:rPr>
              <a:t>CAGR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of</a:t>
            </a:r>
            <a:r>
              <a:rPr dirty="0" sz="1200" spc="-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27%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between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2019-2024. </a:t>
            </a: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Flipkart,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Nykaa,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Snapdeal,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ts val="1300"/>
              </a:lnSpc>
              <a:buSzPct val="83333"/>
              <a:buFont typeface="Symbol"/>
              <a:buChar char=""/>
              <a:tabLst>
                <a:tab pos="464820" algn="l"/>
              </a:tabLst>
            </a:pPr>
            <a:r>
              <a:rPr dirty="0" sz="1200" b="1">
                <a:latin typeface="Arial"/>
                <a:cs typeface="Arial"/>
              </a:rPr>
              <a:t>HealthTech: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Year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Year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rate: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  <a:hlinkClick r:id="rId3"/>
              </a:rPr>
              <a:t>39%</a:t>
            </a:r>
            <a:endParaRPr sz="1200">
              <a:latin typeface="Arial MT"/>
              <a:cs typeface="Arial MT"/>
            </a:endParaRPr>
          </a:p>
          <a:p>
            <a:pPr marL="46482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Pharmeasy,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CureFit,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Mfine,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464820" indent="-225425">
              <a:lnSpc>
                <a:spcPts val="1380"/>
              </a:lnSpc>
              <a:buSzPct val="83333"/>
              <a:buFont typeface="Symbol"/>
              <a:buChar char=""/>
              <a:tabLst>
                <a:tab pos="464820" algn="l"/>
              </a:tabLst>
            </a:pPr>
            <a:r>
              <a:rPr dirty="0" sz="1200" b="1">
                <a:latin typeface="Arial"/>
                <a:cs typeface="Arial"/>
              </a:rPr>
              <a:t>Fintech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reach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$106</a:t>
            </a:r>
            <a:r>
              <a:rPr dirty="0" sz="1200" spc="-15">
                <a:latin typeface="Arial MT"/>
                <a:cs typeface="Arial MT"/>
                <a:hlinkClick r:id="rId4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billion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2025.</a:t>
            </a:r>
            <a:endParaRPr sz="1200">
              <a:latin typeface="Arial MT"/>
              <a:cs typeface="Arial MT"/>
            </a:endParaRPr>
          </a:p>
          <a:p>
            <a:pPr marL="46482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PolicyBazaar,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BankBaazar,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PhonePe,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464820" marR="1667510" indent="-22606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4820" algn="l"/>
              </a:tabLst>
            </a:pPr>
            <a:r>
              <a:rPr dirty="0" sz="1200" b="1">
                <a:latin typeface="Arial"/>
                <a:cs typeface="Arial"/>
              </a:rPr>
              <a:t>EdTech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reach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$30</a:t>
            </a:r>
            <a:r>
              <a:rPr dirty="0" sz="1200" spc="-20">
                <a:latin typeface="Arial MT"/>
                <a:cs typeface="Arial MT"/>
                <a:hlinkClick r:id="rId5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billion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next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</a:t>
            </a:r>
            <a:r>
              <a:rPr dirty="0" sz="1200" spc="-10">
                <a:latin typeface="Arial MT"/>
                <a:cs typeface="Arial MT"/>
              </a:rPr>
              <a:t> years </a:t>
            </a: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Unacademy,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BYJUs,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Learning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Delight,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464820" marR="2103120" indent="-226060">
              <a:lnSpc>
                <a:spcPts val="1380"/>
              </a:lnSpc>
              <a:buSzPct val="83333"/>
              <a:buFont typeface="Symbol"/>
              <a:buChar char=""/>
              <a:tabLst>
                <a:tab pos="464820" algn="l"/>
              </a:tabLst>
            </a:pPr>
            <a:r>
              <a:rPr dirty="0" sz="1200" b="1">
                <a:latin typeface="Arial"/>
                <a:cs typeface="Arial"/>
              </a:rPr>
              <a:t>TravelTech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Potential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reach </a:t>
            </a:r>
            <a:r>
              <a:rPr dirty="0" sz="1200">
                <a:latin typeface="Arial MT"/>
                <a:cs typeface="Arial MT"/>
                <a:hlinkClick r:id="rId6"/>
              </a:rPr>
              <a:t>$11.11</a:t>
            </a:r>
            <a:r>
              <a:rPr dirty="0" sz="1200" spc="-30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billion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2025. </a:t>
            </a: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Yatra,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GoIbibo,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OYO,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464820" marR="2629535" indent="-226060">
              <a:lnSpc>
                <a:spcPts val="1380"/>
              </a:lnSpc>
              <a:buSzPct val="83333"/>
              <a:buFont typeface="Symbol"/>
              <a:buChar char=""/>
              <a:tabLst>
                <a:tab pos="464820" algn="l"/>
              </a:tabLst>
            </a:pPr>
            <a:r>
              <a:rPr dirty="0" sz="1200" b="1">
                <a:latin typeface="Arial"/>
                <a:cs typeface="Arial"/>
              </a:rPr>
              <a:t>Logistics</a:t>
            </a:r>
            <a:r>
              <a:rPr dirty="0" sz="1200">
                <a:latin typeface="Arial MT"/>
                <a:cs typeface="Arial MT"/>
              </a:rPr>
              <a:t>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10.4%</a:t>
            </a:r>
            <a:r>
              <a:rPr dirty="0" sz="1200" spc="-20">
                <a:latin typeface="Arial MT"/>
                <a:cs typeface="Arial MT"/>
                <a:hlinkClick r:id="rId7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from</a:t>
            </a:r>
            <a:r>
              <a:rPr dirty="0" sz="1200" spc="-10">
                <a:latin typeface="Arial MT"/>
                <a:cs typeface="Arial MT"/>
                <a:hlinkClick r:id="rId7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2020</a:t>
            </a:r>
            <a:r>
              <a:rPr dirty="0" sz="1200" spc="-20">
                <a:latin typeface="Arial MT"/>
                <a:cs typeface="Arial MT"/>
                <a:hlinkClick r:id="rId7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to</a:t>
            </a:r>
            <a:r>
              <a:rPr dirty="0" sz="1200" spc="-30">
                <a:latin typeface="Arial MT"/>
                <a:cs typeface="Arial MT"/>
                <a:hlinkClick r:id="rId7"/>
              </a:rPr>
              <a:t> </a:t>
            </a:r>
            <a:r>
              <a:rPr dirty="0" sz="1200" spc="-20">
                <a:latin typeface="Arial MT"/>
                <a:cs typeface="Arial MT"/>
                <a:hlinkClick r:id="rId7"/>
              </a:rPr>
              <a:t>2024</a:t>
            </a:r>
            <a:r>
              <a:rPr dirty="0" sz="1200" spc="-20">
                <a:latin typeface="Arial MT"/>
                <a:cs typeface="Arial MT"/>
              </a:rPr>
              <a:t>. </a:t>
            </a:r>
            <a:r>
              <a:rPr dirty="0" sz="1200">
                <a:latin typeface="Arial MT"/>
                <a:cs typeface="Arial MT"/>
              </a:rPr>
              <a:t>Popular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startups: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Delhivery,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Blackbuck,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5"/>
              </a:spcBef>
            </a:pPr>
            <a:r>
              <a:rPr dirty="0" sz="1200" b="1">
                <a:latin typeface="Arial"/>
                <a:cs typeface="Arial"/>
              </a:rPr>
              <a:t>What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scenario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India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like?</a:t>
            </a:r>
            <a:endParaRPr sz="1200">
              <a:latin typeface="Arial"/>
              <a:cs typeface="Arial"/>
            </a:endParaRPr>
          </a:p>
          <a:p>
            <a:pPr marL="12700" marR="35115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pandemic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2020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myriad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challenges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before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fought </a:t>
            </a:r>
            <a:r>
              <a:rPr dirty="0" sz="1200">
                <a:latin typeface="Arial MT"/>
                <a:cs typeface="Arial MT"/>
              </a:rPr>
              <a:t>those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fearlessly.</a:t>
            </a:r>
            <a:endParaRPr sz="1200">
              <a:latin typeface="Arial MT"/>
              <a:cs typeface="Arial MT"/>
            </a:endParaRPr>
          </a:p>
          <a:p>
            <a:pPr marL="12700" marR="10985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fearlessness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sparks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hope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bright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future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Despite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Indian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ranked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29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anpd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falling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behind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several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countries,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approximately </a:t>
            </a:r>
            <a:r>
              <a:rPr dirty="0" sz="1200">
                <a:latin typeface="Arial MT"/>
                <a:cs typeface="Arial MT"/>
              </a:rPr>
              <a:t>13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Unicorn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Club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2021.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takes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total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startup </a:t>
            </a:r>
            <a:r>
              <a:rPr dirty="0" sz="1200">
                <a:latin typeface="Arial MT"/>
                <a:cs typeface="Arial MT"/>
              </a:rPr>
              <a:t>members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Unicorn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Club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55.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410"/>
              </a:lnSpc>
              <a:spcBef>
                <a:spcPts val="1280"/>
              </a:spcBef>
            </a:pP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Pharmeasy,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CRED,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Groww,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Digit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Insurance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managed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raise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95900"/>
              </a:lnSpc>
              <a:spcBef>
                <a:spcPts val="30"/>
              </a:spcBef>
            </a:pPr>
            <a:r>
              <a:rPr dirty="0" sz="1200">
                <a:latin typeface="Arial MT"/>
                <a:cs typeface="Arial MT"/>
              </a:rPr>
              <a:t>$12.1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billion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2020.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Between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January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2021,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raised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$7.8</a:t>
            </a:r>
            <a:r>
              <a:rPr dirty="0" sz="1200" spc="75">
                <a:latin typeface="Arial MT"/>
                <a:cs typeface="Arial MT"/>
                <a:hlinkClick r:id="rId8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billion</a:t>
            </a:r>
            <a:r>
              <a:rPr dirty="0" sz="1200" spc="80">
                <a:latin typeface="Arial MT"/>
                <a:cs typeface="Arial MT"/>
                <a:hlinkClick r:id="rId8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from</a:t>
            </a:r>
            <a:r>
              <a:rPr dirty="0" sz="1200" spc="85">
                <a:latin typeface="Arial MT"/>
                <a:cs typeface="Arial MT"/>
                <a:hlinkClick r:id="rId8"/>
              </a:rPr>
              <a:t> </a:t>
            </a:r>
            <a:r>
              <a:rPr dirty="0" sz="1200" spc="-25">
                <a:latin typeface="Arial MT"/>
                <a:cs typeface="Arial MT"/>
                <a:hlinkClick r:id="rId8"/>
              </a:rPr>
              <a:t>402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8"/>
              </a:rPr>
              <a:t>deals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4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date,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managed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registered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approximately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38,815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fintech,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edtech,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health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sectors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categories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number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deals.</a:t>
            </a:r>
            <a:endParaRPr sz="1200">
              <a:latin typeface="Arial MT"/>
              <a:cs typeface="Arial MT"/>
            </a:endParaRPr>
          </a:p>
          <a:p>
            <a:pPr algn="just" marL="12700" marR="7620">
              <a:lnSpc>
                <a:spcPts val="1380"/>
              </a:lnSpc>
              <a:spcBef>
                <a:spcPts val="35"/>
              </a:spcBef>
            </a:pPr>
            <a:r>
              <a:rPr dirty="0" sz="1200">
                <a:latin typeface="Arial MT"/>
                <a:cs typeface="Arial MT"/>
              </a:rPr>
              <a:t>Other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sectors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such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e-commerce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topped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list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2021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raising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capital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2.4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$1.8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billion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345"/>
              </a:lnSpc>
            </a:pP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succeeded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leader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decade.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The</a:t>
            </a:r>
            <a:r>
              <a:rPr dirty="0" sz="1100" spc="-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75" b="1" i="1">
                <a:solidFill>
                  <a:srgbClr val="2F373A"/>
                </a:solidFill>
                <a:latin typeface="Arial"/>
                <a:cs typeface="Arial"/>
              </a:rPr>
              <a:t>major</a:t>
            </a:r>
            <a:r>
              <a:rPr dirty="0" sz="1100" spc="-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45" b="1" i="1">
                <a:solidFill>
                  <a:srgbClr val="2F373A"/>
                </a:solidFill>
                <a:latin typeface="Arial"/>
                <a:cs typeface="Arial"/>
              </a:rPr>
              <a:t>drivers</a:t>
            </a:r>
            <a:r>
              <a:rPr dirty="0" sz="1100" spc="-10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of</a:t>
            </a:r>
            <a:r>
              <a:rPr dirty="0" sz="1100" spc="-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this</a:t>
            </a:r>
            <a:r>
              <a:rPr dirty="0" sz="1100" spc="-1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55" b="1" i="1">
                <a:solidFill>
                  <a:srgbClr val="2F373A"/>
                </a:solidFill>
                <a:latin typeface="Arial"/>
                <a:cs typeface="Arial"/>
              </a:rPr>
              <a:t>exponential</a:t>
            </a:r>
            <a:r>
              <a:rPr dirty="0" sz="1100" spc="-2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60" b="1" i="1">
                <a:solidFill>
                  <a:srgbClr val="2F373A"/>
                </a:solidFill>
                <a:latin typeface="Arial"/>
                <a:cs typeface="Arial"/>
              </a:rPr>
              <a:t>growth</a:t>
            </a:r>
            <a:r>
              <a:rPr dirty="0" sz="1100" spc="-10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in</a:t>
            </a:r>
            <a:r>
              <a:rPr dirty="0" sz="1100" spc="-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55" b="1" i="1">
                <a:solidFill>
                  <a:srgbClr val="2F373A"/>
                </a:solidFill>
                <a:latin typeface="Arial"/>
                <a:cs typeface="Arial"/>
              </a:rPr>
              <a:t>Ecommerce</a:t>
            </a: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55" b="1" i="1">
                <a:solidFill>
                  <a:srgbClr val="2F373A"/>
                </a:solidFill>
                <a:latin typeface="Arial"/>
                <a:cs typeface="Arial"/>
              </a:rPr>
              <a:t>startups</a:t>
            </a:r>
            <a:r>
              <a:rPr dirty="0" sz="1100" spc="-10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2F373A"/>
                </a:solidFill>
                <a:latin typeface="Arial"/>
                <a:cs typeface="Arial"/>
              </a:rPr>
              <a:t>in</a:t>
            </a:r>
            <a:r>
              <a:rPr dirty="0" sz="1100" spc="-5" b="1" i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100" spc="60" b="1" i="1">
                <a:solidFill>
                  <a:srgbClr val="2F373A"/>
                </a:solidFill>
                <a:latin typeface="Arial"/>
                <a:cs typeface="Arial"/>
              </a:rPr>
              <a:t>India</a:t>
            </a:r>
            <a:r>
              <a:rPr dirty="0" sz="1100" spc="-20" b="1" i="1">
                <a:solidFill>
                  <a:srgbClr val="2F373A"/>
                </a:solidFill>
                <a:latin typeface="Arial"/>
                <a:cs typeface="Arial"/>
              </a:rPr>
              <a:t> are:</a:t>
            </a:r>
            <a:endParaRPr sz="1100">
              <a:latin typeface="Arial"/>
              <a:cs typeface="Arial"/>
            </a:endParaRPr>
          </a:p>
          <a:p>
            <a:pPr marL="208915" indent="-196215">
              <a:lnSpc>
                <a:spcPct val="100000"/>
              </a:lnSpc>
              <a:spcBef>
                <a:spcPts val="425"/>
              </a:spcBef>
              <a:buSzPct val="150000"/>
              <a:buFont typeface="Constantia"/>
              <a:buAutoNum type="arabicPeriod"/>
              <a:tabLst>
                <a:tab pos="20891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Increasing</a:t>
            </a:r>
            <a:r>
              <a:rPr dirty="0" sz="1200" spc="-3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smartphone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penetration,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expected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to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reach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490.9</a:t>
            </a:r>
            <a:r>
              <a:rPr dirty="0" sz="1200" spc="-3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million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by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2022</a:t>
            </a:r>
            <a:endParaRPr sz="1200">
              <a:latin typeface="Arial"/>
              <a:cs typeface="Arial"/>
            </a:endParaRPr>
          </a:p>
          <a:p>
            <a:pPr marL="12700" marR="105410">
              <a:lnSpc>
                <a:spcPts val="1380"/>
              </a:lnSpc>
              <a:spcBef>
                <a:spcPts val="300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increasing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smartphone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internet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penetration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one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major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drivers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this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growth.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number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active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internet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users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was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approx.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700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million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2020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is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estimated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over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9"/>
              </a:rPr>
              <a:t>974</a:t>
            </a:r>
            <a:r>
              <a:rPr dirty="0" sz="1200" spc="-20">
                <a:latin typeface="Arial MT"/>
                <a:cs typeface="Arial MT"/>
                <a:hlinkClick r:id="rId9"/>
              </a:rPr>
              <a:t> </a:t>
            </a:r>
            <a:r>
              <a:rPr dirty="0" sz="1200">
                <a:latin typeface="Arial MT"/>
                <a:cs typeface="Arial MT"/>
                <a:hlinkClick r:id="rId9"/>
              </a:rPr>
              <a:t>million</a:t>
            </a:r>
            <a:r>
              <a:rPr dirty="0" sz="1200" spc="-10">
                <a:latin typeface="Arial MT"/>
                <a:cs typeface="Arial MT"/>
                <a:hlinkClick r:id="rId9"/>
              </a:rPr>
              <a:t> </a:t>
            </a:r>
            <a:r>
              <a:rPr dirty="0" sz="1200">
                <a:latin typeface="Arial MT"/>
                <a:cs typeface="Arial MT"/>
                <a:hlinkClick r:id="rId9"/>
              </a:rPr>
              <a:t>in</a:t>
            </a:r>
            <a:r>
              <a:rPr dirty="0" sz="1200" spc="-15">
                <a:latin typeface="Arial MT"/>
                <a:cs typeface="Arial MT"/>
                <a:hlinkClick r:id="rId9"/>
              </a:rPr>
              <a:t> </a:t>
            </a:r>
            <a:r>
              <a:rPr dirty="0" sz="1200">
                <a:latin typeface="Arial MT"/>
                <a:cs typeface="Arial MT"/>
                <a:hlinkClick r:id="rId9"/>
              </a:rPr>
              <a:t>2025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speed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magnitude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growth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are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immense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increased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consumption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data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information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from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innumerable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sources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helping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people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make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informed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decisions.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ts val="1315"/>
              </a:lnSpc>
              <a:buAutoNum type="arabicPeriod" startAt="2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Expanding</a:t>
            </a:r>
            <a:r>
              <a:rPr dirty="0" sz="1200" spc="-5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domestic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market</a:t>
            </a:r>
            <a:endParaRPr sz="1200">
              <a:latin typeface="Arial"/>
              <a:cs typeface="Arial"/>
            </a:endParaRPr>
          </a:p>
          <a:p>
            <a:pPr marL="12700" marR="81280">
              <a:lnSpc>
                <a:spcPts val="1380"/>
              </a:lnSpc>
              <a:spcBef>
                <a:spcPts val="70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major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challenge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eCommerce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used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face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was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resistance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shown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by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people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trying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out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consuming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their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products/services,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especially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because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lack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information.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situation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today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stands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changed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informed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consumer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at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other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can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reached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out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through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various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channels;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task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building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trust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just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easier.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Lucrative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services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deals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drawing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people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increasing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domestic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markets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seek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target.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ts val="1315"/>
              </a:lnSpc>
              <a:buAutoNum type="arabicPeriod" startAt="3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Increasing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talent</a:t>
            </a:r>
            <a:r>
              <a:rPr dirty="0" sz="1200" spc="-3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pool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due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to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IT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boom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early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2000</a:t>
            </a:r>
            <a:endParaRPr sz="1200">
              <a:latin typeface="Arial"/>
              <a:cs typeface="Arial"/>
            </a:endParaRPr>
          </a:p>
          <a:p>
            <a:pPr algn="just" marL="12700" marR="558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buzzing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huge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talent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base.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ecosystem,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especially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e-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commerce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could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not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imagined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without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necessary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human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resource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help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build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it.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223000" cy="96253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302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youth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largely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opting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pursue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field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IT,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human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resource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only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increasing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hence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strengthening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side.</a:t>
            </a:r>
            <a:endParaRPr sz="1200">
              <a:latin typeface="Arial MT"/>
              <a:cs typeface="Arial MT"/>
            </a:endParaRPr>
          </a:p>
          <a:p>
            <a:pPr marL="12700" marR="23495" indent="169545">
              <a:lnSpc>
                <a:spcPts val="1380"/>
              </a:lnSpc>
              <a:buAutoNum type="arabicPeriod" startAt="4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Availability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of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good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funding,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credits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to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incubators,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angel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investors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banks,</a:t>
            </a:r>
            <a:r>
              <a:rPr dirty="0" sz="1200" spc="-5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mentors, 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etc.</a:t>
            </a:r>
            <a:endParaRPr sz="1200">
              <a:latin typeface="Arial"/>
              <a:cs typeface="Arial"/>
            </a:endParaRPr>
          </a:p>
          <a:p>
            <a:pPr marL="12700" marR="275590">
              <a:lnSpc>
                <a:spcPts val="1380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Credits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scenario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also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good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number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funders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and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investors.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ts val="1410"/>
              </a:lnSpc>
              <a:spcBef>
                <a:spcPts val="1285"/>
              </a:spcBef>
              <a:buAutoNum type="arabicPeriod" startAt="5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Promising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pro</a:t>
            </a:r>
            <a:r>
              <a:rPr dirty="0" sz="1200" spc="-5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entrepreneurship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policies</a:t>
            </a:r>
            <a:endParaRPr sz="1200">
              <a:latin typeface="Arial"/>
              <a:cs typeface="Arial"/>
            </a:endParaRPr>
          </a:p>
          <a:p>
            <a:pPr algn="just" marL="12700" marR="9017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government’s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entrepreneurship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policies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like</a:t>
            </a:r>
            <a:r>
              <a:rPr dirty="0" sz="1200" spc="3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‘Startup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India’,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‘Make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India’,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‘Digital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India’,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‘Aatmanirbhar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Bharat’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etc.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giving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necessary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encouragement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ecommerce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business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owners.</a:t>
            </a:r>
            <a:endParaRPr sz="1200">
              <a:latin typeface="Arial MT"/>
              <a:cs typeface="Arial MT"/>
            </a:endParaRPr>
          </a:p>
          <a:p>
            <a:pPr algn="just" marL="12700" marR="513715">
              <a:lnSpc>
                <a:spcPts val="1380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wouldn’t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wrong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say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ecommerce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ecosystem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not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just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scale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also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maturing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years.</a:t>
            </a:r>
            <a:endParaRPr sz="1200">
              <a:latin typeface="Arial MT"/>
              <a:cs typeface="Arial MT"/>
            </a:endParaRPr>
          </a:p>
          <a:p>
            <a:pPr algn="just" marL="12700" marR="88900">
              <a:lnSpc>
                <a:spcPts val="1380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Where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few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years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back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monopoly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cities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like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Bangalore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NCR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was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clear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industry,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now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smaller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cities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like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Pune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Jaipur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have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also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made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their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mark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recent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emergence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ecommerce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India.</a:t>
            </a:r>
            <a:endParaRPr sz="1200">
              <a:latin typeface="Arial MT"/>
              <a:cs typeface="Arial MT"/>
            </a:endParaRPr>
          </a:p>
          <a:p>
            <a:pPr algn="just" marL="12700" marR="80645">
              <a:lnSpc>
                <a:spcPts val="1380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result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which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holds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57th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position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Global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Innovation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Index.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sector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was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dominated</a:t>
            </a:r>
            <a:r>
              <a:rPr dirty="0" sz="1200" spc="-2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by</a:t>
            </a:r>
            <a:r>
              <a:rPr dirty="0" sz="1200" spc="-1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B2B</a:t>
            </a:r>
            <a:r>
              <a:rPr dirty="0" sz="1200" spc="-20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ventures</a:t>
            </a:r>
            <a:r>
              <a:rPr dirty="0" sz="1200">
                <a:latin typeface="Arial MT"/>
                <a:cs typeface="Arial MT"/>
              </a:rPr>
              <a:t> previously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rise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number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25">
                <a:latin typeface="Arial MT"/>
                <a:cs typeface="Arial MT"/>
              </a:rPr>
              <a:t> B2C</a:t>
            </a:r>
            <a:endParaRPr sz="1200">
              <a:latin typeface="Arial MT"/>
              <a:cs typeface="Arial MT"/>
            </a:endParaRPr>
          </a:p>
          <a:p>
            <a:pPr algn="just" marL="12700" marR="64769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eCommerce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evident.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case,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surprising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that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35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billion </a:t>
            </a:r>
            <a:r>
              <a:rPr dirty="0" sz="1200">
                <a:latin typeface="Arial MT"/>
                <a:cs typeface="Arial MT"/>
              </a:rPr>
              <a:t>USD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country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4</a:t>
            </a:r>
            <a:r>
              <a:rPr dirty="0" sz="1200" spc="-10">
                <a:latin typeface="Arial MT"/>
                <a:cs typeface="Arial MT"/>
              </a:rPr>
              <a:t> years.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5"/>
              </a:spcBef>
            </a:pPr>
            <a:r>
              <a:rPr dirty="0" sz="1200" b="1">
                <a:latin typeface="Arial"/>
                <a:cs typeface="Arial"/>
              </a:rPr>
              <a:t>The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startup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scenario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India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looks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optimistic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because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3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major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reasons: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Rising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confidence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investors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resulting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inflow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India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Improving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technological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advancements</a:t>
            </a:r>
            <a:endParaRPr sz="1200">
              <a:latin typeface="Arial MT"/>
              <a:cs typeface="Arial MT"/>
            </a:endParaRPr>
          </a:p>
          <a:p>
            <a:pPr lvl="1" marL="469265" marR="18161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Promising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schemes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being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run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government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in </a:t>
            </a:r>
            <a:r>
              <a:rPr dirty="0" sz="1200" spc="-20">
                <a:latin typeface="Arial MT"/>
                <a:cs typeface="Arial MT"/>
              </a:rPr>
              <a:t>India</a:t>
            </a:r>
            <a:endParaRPr sz="1200">
              <a:latin typeface="Arial MT"/>
              <a:cs typeface="Arial MT"/>
            </a:endParaRPr>
          </a:p>
          <a:p>
            <a:pPr marL="12700" marR="14986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building</a:t>
            </a:r>
            <a:r>
              <a:rPr dirty="0" sz="1200" spc="-25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of</a:t>
            </a:r>
            <a:r>
              <a:rPr dirty="0" sz="1200" spc="-3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an</a:t>
            </a:r>
            <a:r>
              <a:rPr dirty="0" sz="1200" spc="-3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eCommerce</a:t>
            </a:r>
            <a:r>
              <a:rPr dirty="0" sz="1200" spc="-25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marketplace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recent </a:t>
            </a:r>
            <a:r>
              <a:rPr dirty="0" sz="1200">
                <a:latin typeface="Arial MT"/>
                <a:cs typeface="Arial MT"/>
              </a:rPr>
              <a:t>occurrence.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Efforts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were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being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made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direction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almost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decades.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It’s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now</a:t>
            </a:r>
            <a:r>
              <a:rPr dirty="0" sz="1200" spc="-20">
                <a:latin typeface="Arial MT"/>
                <a:cs typeface="Arial MT"/>
              </a:rPr>
              <a:t> that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world’s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  <a:hlinkClick r:id="rId4"/>
              </a:rPr>
              <a:t>fastest-</a:t>
            </a:r>
            <a:r>
              <a:rPr dirty="0" sz="1200">
                <a:latin typeface="Arial MT"/>
                <a:cs typeface="Arial MT"/>
                <a:hlinkClick r:id="rId4"/>
              </a:rPr>
              <a:t>growing</a:t>
            </a:r>
            <a:r>
              <a:rPr dirty="0" sz="1200" spc="-15">
                <a:latin typeface="Arial MT"/>
                <a:cs typeface="Arial MT"/>
                <a:hlinkClick r:id="rId4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eCommerce</a:t>
            </a:r>
            <a:r>
              <a:rPr dirty="0" sz="1200" spc="-25">
                <a:latin typeface="Arial MT"/>
                <a:cs typeface="Arial MT"/>
                <a:hlinkClick r:id="rId4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startup</a:t>
            </a:r>
            <a:r>
              <a:rPr dirty="0" sz="1200" spc="-10">
                <a:latin typeface="Arial MT"/>
                <a:cs typeface="Arial MT"/>
                <a:hlinkClick r:id="rId4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landscapes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with lots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of </a:t>
            </a:r>
            <a:r>
              <a:rPr dirty="0" sz="1200">
                <a:latin typeface="Arial MT"/>
                <a:cs typeface="Arial MT"/>
              </a:rPr>
              <a:t>investors,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accelerators,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incubators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journey.</a:t>
            </a:r>
            <a:endParaRPr sz="1200">
              <a:latin typeface="Arial MT"/>
              <a:cs typeface="Arial MT"/>
            </a:endParaRPr>
          </a:p>
          <a:p>
            <a:pPr marL="12700" marR="33655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grew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amid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pandemic,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positive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scenario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tell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beginning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Arial MT"/>
                <a:cs typeface="Arial MT"/>
              </a:rPr>
              <a:t>a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one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involve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minimal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risk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prosper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more.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5"/>
              </a:spcBef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Some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interesting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facts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for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the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startup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ecosystem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in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India:</a:t>
            </a:r>
            <a:endParaRPr sz="1200">
              <a:latin typeface="Arial"/>
              <a:cs typeface="Arial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e-commerce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27%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2024.</a:t>
            </a:r>
            <a:endParaRPr sz="1200">
              <a:latin typeface="Arial MT"/>
              <a:cs typeface="Arial MT"/>
            </a:endParaRPr>
          </a:p>
          <a:p>
            <a:pPr lvl="1" marL="469265" marR="42735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Indian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e-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commerce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sector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make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%99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billion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2024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from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$30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billion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in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2019.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Grocery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fashion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leading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segment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this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e-commerce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trend.</a:t>
            </a:r>
            <a:endParaRPr sz="1200">
              <a:latin typeface="Arial MT"/>
              <a:cs typeface="Arial MT"/>
            </a:endParaRPr>
          </a:p>
          <a:p>
            <a:pPr lvl="1" marL="469265" marR="71755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second-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largest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e-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commerce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hub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by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year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2034,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being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first.</a:t>
            </a:r>
            <a:endParaRPr sz="1200">
              <a:latin typeface="Arial MT"/>
              <a:cs typeface="Arial MT"/>
            </a:endParaRPr>
          </a:p>
          <a:p>
            <a:pPr marL="12700" marR="516255">
              <a:lnSpc>
                <a:spcPct val="99800"/>
              </a:lnSpc>
              <a:spcBef>
                <a:spcPts val="1085"/>
              </a:spcBef>
            </a:pPr>
            <a:r>
              <a:rPr dirty="0" sz="135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35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35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35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growing,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undeniably.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So is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scenario in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India. 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lot of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new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and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encouraging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stories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have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garnered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much-deserved</a:t>
            </a:r>
            <a:r>
              <a:rPr dirty="0" sz="1200" spc="-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attention.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startup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ecosystem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both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growing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maturing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over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years.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325"/>
              </a:spcBef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Some</a:t>
            </a:r>
            <a:r>
              <a:rPr dirty="0" sz="1200" spc="-1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stories</a:t>
            </a:r>
            <a:r>
              <a:rPr dirty="0" sz="1200" spc="-1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of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 success:</a:t>
            </a:r>
            <a:endParaRPr sz="1200">
              <a:latin typeface="Arial"/>
              <a:cs typeface="Arial"/>
            </a:endParaRPr>
          </a:p>
          <a:p>
            <a:pPr algn="just" marL="12700" marR="3937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are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venturing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least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tapped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zones,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credits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entrepreneurs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who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have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will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take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plunge.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1.My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Petrol</a:t>
            </a:r>
            <a:r>
              <a:rPr dirty="0" sz="1200" spc="-1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2F373A"/>
                </a:solidFill>
                <a:latin typeface="Arial"/>
                <a:cs typeface="Arial"/>
              </a:rPr>
              <a:t>Pump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380"/>
              </a:lnSpc>
              <a:spcBef>
                <a:spcPts val="935"/>
              </a:spcBef>
            </a:pPr>
            <a:r>
              <a:rPr dirty="0" sz="1200">
                <a:latin typeface="Arial MT"/>
                <a:cs typeface="Arial MT"/>
                <a:hlinkClick r:id="rId5"/>
              </a:rPr>
              <a:t>My</a:t>
            </a:r>
            <a:r>
              <a:rPr dirty="0" sz="1200" spc="-25">
                <a:latin typeface="Arial MT"/>
                <a:cs typeface="Arial MT"/>
                <a:hlinkClick r:id="rId5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Petrol</a:t>
            </a:r>
            <a:r>
              <a:rPr dirty="0" sz="1200" spc="-30">
                <a:latin typeface="Arial MT"/>
                <a:cs typeface="Arial MT"/>
                <a:hlinkClick r:id="rId5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Pump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Bangalore.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Ashish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Gupta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Nabin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2016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startup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delivers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customers’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doorstep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kind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country.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has </a:t>
            </a:r>
            <a:r>
              <a:rPr dirty="0" sz="1200">
                <a:latin typeface="Arial MT"/>
                <a:cs typeface="Arial MT"/>
              </a:rPr>
              <a:t>managed to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gain 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good name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 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huge customer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itself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only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matter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few </a:t>
            </a:r>
            <a:r>
              <a:rPr dirty="0" sz="1200">
                <a:latin typeface="Arial MT"/>
                <a:cs typeface="Arial MT"/>
              </a:rPr>
              <a:t>years.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marketplace</a:t>
            </a:r>
            <a:r>
              <a:rPr dirty="0" sz="1200" spc="75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was</a:t>
            </a:r>
            <a:r>
              <a:rPr dirty="0" sz="1200" spc="70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built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very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long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ago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future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already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looks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promising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7903"/>
            <a:ext cx="6222365" cy="61683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698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My</a:t>
            </a:r>
            <a:r>
              <a:rPr dirty="0" sz="1200" spc="35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Petrol</a:t>
            </a:r>
            <a:r>
              <a:rPr dirty="0" sz="1200" spc="40">
                <a:latin typeface="Arial MT"/>
                <a:cs typeface="Arial MT"/>
                <a:hlinkClick r:id="rId2"/>
              </a:rPr>
              <a:t> </a:t>
            </a:r>
            <a:r>
              <a:rPr dirty="0" sz="1200">
                <a:latin typeface="Arial MT"/>
                <a:cs typeface="Arial MT"/>
                <a:hlinkClick r:id="rId2"/>
              </a:rPr>
              <a:t>Pump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managed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raise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INR11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crore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round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funding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caters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3000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regular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customers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date.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ct val="100000"/>
              </a:lnSpc>
              <a:spcBef>
                <a:spcPts val="1285"/>
              </a:spcBef>
              <a:buAutoNum type="arabicPeriod" startAt="2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Ethnic</a:t>
            </a:r>
            <a:r>
              <a:rPr dirty="0" sz="1200" spc="-45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F373A"/>
                </a:solidFill>
                <a:latin typeface="Arial"/>
                <a:cs typeface="Arial"/>
              </a:rPr>
              <a:t>Smart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F373A"/>
              </a:buClr>
              <a:buFont typeface="Arial"/>
              <a:buAutoNum type="arabicPeriod" startAt="2"/>
            </a:pPr>
            <a:endParaRPr sz="1200">
              <a:latin typeface="Arial"/>
              <a:cs typeface="Arial"/>
            </a:endParaRPr>
          </a:p>
          <a:p>
            <a:pPr algn="just" marL="12700" marR="6350">
              <a:lnSpc>
                <a:spcPts val="1380"/>
              </a:lnSpc>
            </a:pPr>
            <a:r>
              <a:rPr dirty="0" sz="1200">
                <a:latin typeface="Arial MT"/>
                <a:cs typeface="Arial MT"/>
                <a:hlinkClick r:id="rId3"/>
              </a:rPr>
              <a:t>Ethnic</a:t>
            </a:r>
            <a:r>
              <a:rPr dirty="0" sz="1200" spc="100">
                <a:latin typeface="Arial MT"/>
                <a:cs typeface="Arial MT"/>
                <a:hlinkClick r:id="rId3"/>
              </a:rPr>
              <a:t> </a:t>
            </a:r>
            <a:r>
              <a:rPr dirty="0" sz="1200">
                <a:latin typeface="Arial MT"/>
                <a:cs typeface="Arial MT"/>
                <a:hlinkClick r:id="rId3"/>
              </a:rPr>
              <a:t>Smart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Indian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B2B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marketplace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started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2012.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Started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by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Balachandran,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marketplace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adding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shine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medium-</a:t>
            </a:r>
            <a:r>
              <a:rPr dirty="0" sz="1200">
                <a:latin typeface="Arial MT"/>
                <a:cs typeface="Arial MT"/>
              </a:rPr>
              <a:t>scale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businesses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India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since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supply </a:t>
            </a:r>
            <a:r>
              <a:rPr dirty="0" sz="1200">
                <a:latin typeface="Arial MT"/>
                <a:cs typeface="Arial MT"/>
              </a:rPr>
              <a:t>ethnic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clothing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marketplace.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Soon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after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recent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launch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its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PWA,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Ethnic </a:t>
            </a:r>
            <a:r>
              <a:rPr dirty="0" sz="1200">
                <a:latin typeface="Arial MT"/>
                <a:cs typeface="Arial MT"/>
              </a:rPr>
              <a:t>Smart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got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around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4"/>
              </a:rPr>
              <a:t>50000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ubscribers</a:t>
            </a:r>
            <a:r>
              <a:rPr dirty="0" sz="12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through</a:t>
            </a:r>
            <a:r>
              <a:rPr dirty="0" sz="12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its</a:t>
            </a:r>
            <a:r>
              <a:rPr dirty="0" sz="12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push</a:t>
            </a:r>
            <a:r>
              <a:rPr dirty="0" sz="12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notifications,</a:t>
            </a:r>
            <a:r>
              <a:rPr dirty="0" sz="12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thereby</a:t>
            </a:r>
            <a:r>
              <a:rPr dirty="0" sz="12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adding</a:t>
            </a:r>
            <a:r>
              <a:rPr dirty="0" sz="12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much</a:t>
            </a:r>
            <a:r>
              <a:rPr dirty="0" sz="12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to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revenue.</a:t>
            </a:r>
            <a:endParaRPr sz="1200">
              <a:latin typeface="Arial MT"/>
              <a:cs typeface="Arial MT"/>
            </a:endParaRPr>
          </a:p>
          <a:p>
            <a:pPr marL="182245" indent="-169545">
              <a:lnSpc>
                <a:spcPts val="1410"/>
              </a:lnSpc>
              <a:spcBef>
                <a:spcPts val="1285"/>
              </a:spcBef>
              <a:buAutoNum type="arabicPeriod" startAt="3"/>
              <a:tabLst>
                <a:tab pos="182245" algn="l"/>
              </a:tabLst>
            </a:pP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Power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Tools</a:t>
            </a:r>
            <a:r>
              <a:rPr dirty="0" sz="1200" spc="-3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F373A"/>
                </a:solidFill>
                <a:latin typeface="Arial"/>
                <a:cs typeface="Arial"/>
              </a:rPr>
              <a:t>Near</a:t>
            </a:r>
            <a:r>
              <a:rPr dirty="0" sz="1200" spc="-40" b="1">
                <a:solidFill>
                  <a:srgbClr val="2F373A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2F373A"/>
                </a:solidFill>
                <a:latin typeface="Arial"/>
                <a:cs typeface="Arial"/>
              </a:rPr>
              <a:t>Me</a:t>
            </a:r>
            <a:endParaRPr sz="1200">
              <a:latin typeface="Arial"/>
              <a:cs typeface="Arial"/>
            </a:endParaRPr>
          </a:p>
          <a:p>
            <a:pPr marL="12700" marR="4508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Power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Tools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Near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multivendor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marketplace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deals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selling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power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tools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through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vendors.</a:t>
            </a:r>
            <a:r>
              <a:rPr dirty="0" sz="1200" spc="3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marketplace,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today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helping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their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buyers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find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right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power</a:t>
            </a:r>
            <a:r>
              <a:rPr dirty="0" sz="1200" spc="5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tools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near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them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deliver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them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within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day.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Through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hyperlocal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feature,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Power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Tools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Near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connects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buyers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local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vendors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listed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marketplace.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 marL="12700" marR="21590">
              <a:lnSpc>
                <a:spcPts val="1380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evident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scenario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has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improved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drastically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over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years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major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credit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goes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digital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revolution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ever-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increasing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consumerism.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top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government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extending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massive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support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complemented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by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  <a:p>
            <a:pPr marL="12700" marR="14668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interest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investors.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That’s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how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startup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wave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India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catching</a:t>
            </a:r>
            <a:r>
              <a:rPr dirty="0" sz="1200" spc="-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speed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becoming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mainstream.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always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seems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impossible</a:t>
            </a:r>
            <a:r>
              <a:rPr dirty="0" sz="1200" spc="-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until</a:t>
            </a:r>
            <a:r>
              <a:rPr dirty="0" sz="1200" spc="-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it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done-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333333"/>
                </a:solidFill>
                <a:latin typeface="Arial MT"/>
                <a:cs typeface="Arial MT"/>
              </a:rPr>
              <a:t>Nelson</a:t>
            </a:r>
            <a:r>
              <a:rPr dirty="0" sz="1200" spc="-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 MT"/>
                <a:cs typeface="Arial MT"/>
              </a:rPr>
              <a:t>Mandela</a:t>
            </a:r>
            <a:endParaRPr sz="1200">
              <a:latin typeface="Arial MT"/>
              <a:cs typeface="Arial MT"/>
            </a:endParaRPr>
          </a:p>
          <a:p>
            <a:pPr marL="12700" marR="9525">
              <a:lnSpc>
                <a:spcPts val="1380"/>
              </a:lnSpc>
              <a:spcBef>
                <a:spcPts val="1380"/>
              </a:spcBef>
            </a:pP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growth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likely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increase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leaps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bounds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coming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years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>
                <a:latin typeface="Arial MT"/>
                <a:cs typeface="Arial MT"/>
              </a:rPr>
              <a:t>entrepreneur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shall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wait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anymore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jump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in.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10"/>
              </a:lnSpc>
              <a:spcBef>
                <a:spcPts val="1280"/>
              </a:spcBef>
            </a:pPr>
            <a:r>
              <a:rPr dirty="0" sz="1200" b="1">
                <a:latin typeface="Arial"/>
                <a:cs typeface="Arial"/>
              </a:rPr>
              <a:t>Ced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Commerce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can</a:t>
            </a:r>
            <a:r>
              <a:rPr dirty="0" sz="1200" spc="-10" b="1">
                <a:latin typeface="Arial"/>
                <a:cs typeface="Arial"/>
              </a:rPr>
              <a:t> help:</a:t>
            </a:r>
            <a:endParaRPr sz="1200">
              <a:latin typeface="Arial"/>
              <a:cs typeface="Arial"/>
            </a:endParaRPr>
          </a:p>
          <a:p>
            <a:pPr algn="just" marL="12700" marR="8255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Arial MT"/>
                <a:cs typeface="Arial MT"/>
              </a:rPr>
              <a:t>Ced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Commerce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offers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necessary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technical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online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store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specifically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made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for </a:t>
            </a:r>
            <a:r>
              <a:rPr dirty="0" sz="1200">
                <a:latin typeface="Arial MT"/>
                <a:cs typeface="Arial MT"/>
              </a:rPr>
              <a:t>building online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marketplaces. As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 startup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scenario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 India is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improving you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might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 </a:t>
            </a:r>
            <a:r>
              <a:rPr dirty="0" sz="1200" spc="-20">
                <a:latin typeface="Arial MT"/>
                <a:cs typeface="Arial MT"/>
              </a:rPr>
              <a:t>well </a:t>
            </a:r>
            <a:r>
              <a:rPr dirty="0" sz="1200">
                <a:latin typeface="Arial MT"/>
                <a:cs typeface="Arial MT"/>
              </a:rPr>
              <a:t>begin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entrepreneurial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journey.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Ced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Commerce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’s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marketplace</a:t>
            </a:r>
            <a:r>
              <a:rPr dirty="0" sz="1200" spc="295">
                <a:latin typeface="Arial MT"/>
                <a:cs typeface="Arial MT"/>
                <a:hlinkClick r:id="rId5"/>
              </a:rPr>
              <a:t> </a:t>
            </a:r>
            <a:r>
              <a:rPr dirty="0" sz="1200">
                <a:latin typeface="Arial MT"/>
                <a:cs typeface="Arial MT"/>
                <a:hlinkClick r:id="rId5"/>
              </a:rPr>
              <a:t>packages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add-</a:t>
            </a:r>
            <a:r>
              <a:rPr dirty="0" sz="1200">
                <a:latin typeface="Arial MT"/>
                <a:cs typeface="Arial MT"/>
              </a:rPr>
              <a:t>ons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ready-</a:t>
            </a:r>
            <a:r>
              <a:rPr dirty="0" sz="1200">
                <a:latin typeface="Arial MT"/>
                <a:cs typeface="Arial MT"/>
              </a:rPr>
              <a:t>made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reasonably </a:t>
            </a:r>
            <a:r>
              <a:rPr dirty="0" sz="1200">
                <a:latin typeface="Arial MT"/>
                <a:cs typeface="Arial MT"/>
              </a:rPr>
              <a:t>priced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building</a:t>
            </a:r>
            <a:r>
              <a:rPr dirty="0" sz="1200" spc="40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a</a:t>
            </a:r>
            <a:r>
              <a:rPr dirty="0" sz="1200" spc="30">
                <a:latin typeface="Arial MT"/>
                <a:cs typeface="Arial MT"/>
                <a:hlinkClick r:id="rId6"/>
              </a:rPr>
              <a:t> </a:t>
            </a:r>
            <a:r>
              <a:rPr dirty="0" sz="1200" spc="-10">
                <a:latin typeface="Arial MT"/>
                <a:cs typeface="Arial MT"/>
                <a:hlinkClick r:id="rId6"/>
              </a:rPr>
              <a:t>multi-</a:t>
            </a:r>
            <a:r>
              <a:rPr dirty="0" sz="1200">
                <a:latin typeface="Arial MT"/>
                <a:cs typeface="Arial MT"/>
                <a:hlinkClick r:id="rId6"/>
              </a:rPr>
              <a:t>vendor</a:t>
            </a:r>
            <a:r>
              <a:rPr dirty="0" sz="1200" spc="30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eCommerce</a:t>
            </a:r>
            <a:r>
              <a:rPr dirty="0" sz="1200" spc="40">
                <a:latin typeface="Arial MT"/>
                <a:cs typeface="Arial MT"/>
                <a:hlinkClick r:id="rId6"/>
              </a:rPr>
              <a:t> </a:t>
            </a:r>
            <a:r>
              <a:rPr dirty="0" sz="1200">
                <a:latin typeface="Arial MT"/>
                <a:cs typeface="Arial MT"/>
                <a:hlinkClick r:id="rId6"/>
              </a:rPr>
              <a:t>website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marketplace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armed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these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solutions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undoubtedly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going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possess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best-</a:t>
            </a:r>
            <a:r>
              <a:rPr dirty="0" sz="1200" spc="-10">
                <a:latin typeface="Arial MT"/>
                <a:cs typeface="Arial MT"/>
              </a:rPr>
              <a:t>in-</a:t>
            </a:r>
            <a:r>
              <a:rPr dirty="0" sz="1200">
                <a:latin typeface="Arial MT"/>
                <a:cs typeface="Arial MT"/>
              </a:rPr>
              <a:t>class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features.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380"/>
              </a:lnSpc>
            </a:pP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building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your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own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multi-</a:t>
            </a:r>
            <a:r>
              <a:rPr dirty="0" sz="1200">
                <a:latin typeface="Arial MT"/>
                <a:cs typeface="Arial MT"/>
              </a:rPr>
              <a:t>vendor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marketplace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platform</a:t>
            </a:r>
            <a:r>
              <a:rPr dirty="0" sz="1200" spc="11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satisfied </a:t>
            </a:r>
            <a:r>
              <a:rPr dirty="0" sz="1200">
                <a:latin typeface="Arial MT"/>
                <a:cs typeface="Arial MT"/>
              </a:rPr>
              <a:t>customers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have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say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about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visit: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  <a:hlinkClick r:id="rId7"/>
              </a:rPr>
              <a:t>Ced</a:t>
            </a:r>
            <a:r>
              <a:rPr dirty="0" sz="1200" spc="-25">
                <a:latin typeface="Arial MT"/>
                <a:cs typeface="Arial MT"/>
                <a:hlinkClick r:id="rId7"/>
              </a:rPr>
              <a:t> </a:t>
            </a:r>
            <a:r>
              <a:rPr dirty="0" sz="1200" spc="-10">
                <a:latin typeface="Arial MT"/>
                <a:cs typeface="Arial MT"/>
                <a:hlinkClick r:id="rId7"/>
              </a:rPr>
              <a:t>Commerce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598423"/>
            <a:ext cx="6188710" cy="9233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365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Unit-</a:t>
            </a:r>
            <a:r>
              <a:rPr dirty="0" sz="1200" spc="-50" b="1"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  <a:p>
            <a:pPr marL="183515" indent="-170815">
              <a:lnSpc>
                <a:spcPts val="1595"/>
              </a:lnSpc>
              <a:spcBef>
                <a:spcPts val="1305"/>
              </a:spcBef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Internal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Sources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Finance</a:t>
            </a:r>
            <a:endParaRPr sz="1350">
              <a:latin typeface="Times New Roman"/>
              <a:cs typeface="Times New Roman"/>
            </a:endParaRPr>
          </a:p>
          <a:p>
            <a:pPr marL="12700" marR="21209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Internal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organization.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typically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25">
                <a:latin typeface="Times New Roman"/>
                <a:cs typeface="Times New Roman"/>
              </a:rPr>
              <a:t> to </a:t>
            </a:r>
            <a:r>
              <a:rPr dirty="0" sz="1200">
                <a:latin typeface="Times New Roman"/>
                <a:cs typeface="Times New Roman"/>
              </a:rPr>
              <a:t>cover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short-</a:t>
            </a:r>
            <a:r>
              <a:rPr dirty="0" sz="1200">
                <a:latin typeface="Times New Roman"/>
                <a:cs typeface="Times New Roman"/>
              </a:rPr>
              <a:t>term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expensive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obligations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outside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entities.</a:t>
            </a:r>
            <a:endParaRPr sz="1200">
              <a:latin typeface="Times New Roman"/>
              <a:cs typeface="Times New Roman"/>
            </a:endParaRPr>
          </a:p>
          <a:p>
            <a:pPr lvl="1" marL="469265" marR="58801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Retained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Earnings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Profits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reinvested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rather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dividends.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doesn’t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incur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additional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costs.</a:t>
            </a:r>
            <a:endParaRPr sz="1200">
              <a:latin typeface="Times New Roman"/>
              <a:cs typeface="Times New Roman"/>
            </a:endParaRPr>
          </a:p>
          <a:p>
            <a:pPr lvl="1" marL="469265" marR="39687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Sale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Assets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Selling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unused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underutilized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cash.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could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equipment,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property,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inventory.</a:t>
            </a:r>
            <a:endParaRPr sz="1200">
              <a:latin typeface="Times New Roman"/>
              <a:cs typeface="Times New Roman"/>
            </a:endParaRPr>
          </a:p>
          <a:p>
            <a:pPr lvl="1" marL="469265" marR="508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Capital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Management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Optimizing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management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current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liabilities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cash,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speeding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receivables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collection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delaying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payables.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2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External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Sources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Finance</a:t>
            </a:r>
            <a:endParaRPr sz="1350">
              <a:latin typeface="Times New Roman"/>
              <a:cs typeface="Times New Roman"/>
            </a:endParaRPr>
          </a:p>
          <a:p>
            <a:pPr marL="12700" marR="7112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outside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organization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categorized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frame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used:</a:t>
            </a:r>
            <a:r>
              <a:rPr dirty="0" sz="1200" spc="-10">
                <a:latin typeface="Times New Roman"/>
                <a:cs typeface="Times New Roman"/>
              </a:rPr>
              <a:t> short-</a:t>
            </a:r>
            <a:r>
              <a:rPr dirty="0" sz="1200">
                <a:latin typeface="Times New Roman"/>
                <a:cs typeface="Times New Roman"/>
              </a:rPr>
              <a:t>term,</a:t>
            </a:r>
            <a:r>
              <a:rPr dirty="0" sz="1200" spc="-10">
                <a:latin typeface="Times New Roman"/>
                <a:cs typeface="Times New Roman"/>
              </a:rPr>
              <a:t> medium-</a:t>
            </a:r>
            <a:r>
              <a:rPr dirty="0" sz="1200">
                <a:latin typeface="Times New Roman"/>
                <a:cs typeface="Times New Roman"/>
              </a:rPr>
              <a:t>term,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long-</a:t>
            </a:r>
            <a:r>
              <a:rPr dirty="0" sz="1200">
                <a:latin typeface="Times New Roman"/>
                <a:cs typeface="Times New Roman"/>
              </a:rPr>
              <a:t>term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Short-</a:t>
            </a:r>
            <a:r>
              <a:rPr dirty="0" sz="1200" b="1">
                <a:latin typeface="Times New Roman"/>
                <a:cs typeface="Times New Roman"/>
              </a:rPr>
              <a:t>term</a:t>
            </a:r>
            <a:r>
              <a:rPr dirty="0" sz="1200" spc="-10" b="1">
                <a:latin typeface="Times New Roman"/>
                <a:cs typeface="Times New Roman"/>
              </a:rPr>
              <a:t> Sources</a:t>
            </a:r>
            <a:endParaRPr sz="1200">
              <a:latin typeface="Times New Roman"/>
              <a:cs typeface="Times New Roman"/>
            </a:endParaRPr>
          </a:p>
          <a:p>
            <a:pPr lvl="1" marL="469265" marR="9525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Bank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Overdrafts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Allows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withdraw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bank </a:t>
            </a:r>
            <a:r>
              <a:rPr dirty="0" sz="1200">
                <a:latin typeface="Times New Roman"/>
                <a:cs typeface="Times New Roman"/>
              </a:rPr>
              <a:t>account,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flexibility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short-term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 lvl="1" marL="469265" marR="60960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Trade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Credit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Suppliers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delay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goods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services, </a:t>
            </a:r>
            <a:r>
              <a:rPr dirty="0" sz="1200">
                <a:latin typeface="Times New Roman"/>
                <a:cs typeface="Times New Roman"/>
              </a:rPr>
              <a:t>improving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short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term.</a:t>
            </a:r>
            <a:endParaRPr sz="1200">
              <a:latin typeface="Times New Roman"/>
              <a:cs typeface="Times New Roman"/>
            </a:endParaRPr>
          </a:p>
          <a:p>
            <a:pPr lvl="1" marL="469265" marR="416559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Factoring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Selling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accounts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receivable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third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(factor)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discount,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providing </a:t>
            </a:r>
            <a:r>
              <a:rPr dirty="0" sz="1200">
                <a:latin typeface="Times New Roman"/>
                <a:cs typeface="Times New Roman"/>
              </a:rPr>
              <a:t>immediate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cash.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Medium-</a:t>
            </a:r>
            <a:r>
              <a:rPr dirty="0" sz="1200" b="1">
                <a:latin typeface="Times New Roman"/>
                <a:cs typeface="Times New Roman"/>
              </a:rPr>
              <a:t>term </a:t>
            </a:r>
            <a:r>
              <a:rPr dirty="0" sz="1200" spc="-10" b="1">
                <a:latin typeface="Times New Roman"/>
                <a:cs typeface="Times New Roman"/>
              </a:rPr>
              <a:t>Sources</a:t>
            </a:r>
            <a:endParaRPr sz="1200">
              <a:latin typeface="Times New Roman"/>
              <a:cs typeface="Times New Roman"/>
            </a:endParaRPr>
          </a:p>
          <a:p>
            <a:pPr lvl="1" marL="469265" marR="476884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Bank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Loans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banks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fixed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variable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periods </a:t>
            </a:r>
            <a:r>
              <a:rPr dirty="0" sz="1200">
                <a:latin typeface="Times New Roman"/>
                <a:cs typeface="Times New Roman"/>
              </a:rPr>
              <a:t>typically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years.</a:t>
            </a:r>
            <a:endParaRPr sz="1200">
              <a:latin typeface="Times New Roman"/>
              <a:cs typeface="Times New Roman"/>
            </a:endParaRPr>
          </a:p>
          <a:p>
            <a:pPr lvl="1" marL="469265" marR="13525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Leasing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Renting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instead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buying,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preserving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still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gaining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benefits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asset.</a:t>
            </a:r>
            <a:endParaRPr sz="1200">
              <a:latin typeface="Times New Roman"/>
              <a:cs typeface="Times New Roman"/>
            </a:endParaRPr>
          </a:p>
          <a:p>
            <a:pPr lvl="1" marL="469265" marR="876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Hire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Purchase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installments.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owns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after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final payment.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Long-</a:t>
            </a:r>
            <a:r>
              <a:rPr dirty="0" sz="1200" b="1">
                <a:latin typeface="Times New Roman"/>
                <a:cs typeface="Times New Roman"/>
              </a:rPr>
              <a:t>term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Sources</a:t>
            </a:r>
            <a:endParaRPr sz="1200">
              <a:latin typeface="Times New Roman"/>
              <a:cs typeface="Times New Roman"/>
            </a:endParaRPr>
          </a:p>
          <a:p>
            <a:pPr lvl="1" marL="469265" marR="8318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Equity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(Shares)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Issuing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shares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doesn't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repayment,</a:t>
            </a:r>
            <a:r>
              <a:rPr dirty="0" sz="1200" spc="-25">
                <a:latin typeface="Times New Roman"/>
                <a:cs typeface="Times New Roman"/>
              </a:rPr>
              <a:t> but </a:t>
            </a:r>
            <a:r>
              <a:rPr dirty="0" sz="1200">
                <a:latin typeface="Times New Roman"/>
                <a:cs typeface="Times New Roman"/>
              </a:rPr>
              <a:t>shareholders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expect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dividends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ownership.</a:t>
            </a:r>
            <a:endParaRPr sz="1200">
              <a:latin typeface="Times New Roman"/>
              <a:cs typeface="Times New Roman"/>
            </a:endParaRPr>
          </a:p>
          <a:p>
            <a:pPr lvl="1" marL="469265" marR="2774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Debt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Financing</a:t>
            </a:r>
            <a:r>
              <a:rPr dirty="0" sz="1200" spc="-10" b="1">
                <a:latin typeface="Times New Roman"/>
                <a:cs typeface="Times New Roman"/>
              </a:rPr>
              <a:t> (Bonds/Debentures)</a:t>
            </a:r>
            <a:r>
              <a:rPr dirty="0" sz="1200" spc="-10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Borrowing from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bonds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promise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principal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method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substantial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over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extended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period.</a:t>
            </a:r>
            <a:endParaRPr sz="1200">
              <a:latin typeface="Times New Roman"/>
              <a:cs typeface="Times New Roman"/>
            </a:endParaRPr>
          </a:p>
          <a:p>
            <a:pPr lvl="1" marL="469265" marR="34417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Venture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Capital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high </a:t>
            </a:r>
            <a:r>
              <a:rPr dirty="0" sz="1200">
                <a:latin typeface="Times New Roman"/>
                <a:cs typeface="Times New Roman"/>
              </a:rPr>
              <a:t>growth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ownership.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Grants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Subsidies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assistance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organizations,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often</a:t>
            </a:r>
            <a:endParaRPr sz="1200">
              <a:latin typeface="Times New Roman"/>
              <a:cs typeface="Times New Roman"/>
            </a:endParaRPr>
          </a:p>
          <a:p>
            <a:pPr marL="469265" marR="6921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aimed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specific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projects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industries.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obligation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repay,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eligibility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criteria </a:t>
            </a:r>
            <a:r>
              <a:rPr dirty="0" sz="1200">
                <a:latin typeface="Times New Roman"/>
                <a:cs typeface="Times New Roman"/>
              </a:rPr>
              <a:t>must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met.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Alternative</a:t>
            </a:r>
            <a:r>
              <a:rPr dirty="0" sz="1350" spc="-6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Sources</a:t>
            </a:r>
            <a:endParaRPr sz="1350">
              <a:latin typeface="Times New Roman"/>
              <a:cs typeface="Times New Roman"/>
            </a:endParaRPr>
          </a:p>
          <a:p>
            <a:pPr lvl="1" marL="469265" marR="16446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Crowdfunding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number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people,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typically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online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platforms.</a:t>
            </a:r>
            <a:endParaRPr sz="1200">
              <a:latin typeface="Times New Roman"/>
              <a:cs typeface="Times New Roman"/>
            </a:endParaRPr>
          </a:p>
          <a:p>
            <a:pPr lvl="1" marL="469265" marR="4171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Angel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Investors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exchange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ownership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convertible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debt.</a:t>
            </a:r>
            <a:endParaRPr sz="1200">
              <a:latin typeface="Times New Roman"/>
              <a:cs typeface="Times New Roman"/>
            </a:endParaRPr>
          </a:p>
          <a:p>
            <a:pPr lvl="1" marL="469265" marR="52641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Peer-to-</a:t>
            </a:r>
            <a:r>
              <a:rPr dirty="0" sz="1200" b="1">
                <a:latin typeface="Times New Roman"/>
                <a:cs typeface="Times New Roman"/>
              </a:rPr>
              <a:t>Peer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Lending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(P2P)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Borrowing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online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platforms, </a:t>
            </a:r>
            <a:r>
              <a:rPr dirty="0" sz="1200">
                <a:latin typeface="Times New Roman"/>
                <a:cs typeface="Times New Roman"/>
              </a:rPr>
              <a:t>bypassing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traditional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institutions.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85"/>
              </a:lnSpc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Considerations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for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Choosing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Source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Finance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Cost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Finance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costs.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Repayment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Terms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flexibility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repayment.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Control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Impact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ownership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financing.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Risk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associated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borrowing.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6379"/>
            <a:ext cx="6220460" cy="95853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9875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Selecting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right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required,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purpose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stability.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b="1">
                <a:latin typeface="Times New Roman"/>
                <a:cs typeface="Times New Roman"/>
              </a:rPr>
              <a:t>Government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Support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MSMEs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through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Crowd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Funding</a:t>
            </a:r>
            <a:endParaRPr sz="1200">
              <a:latin typeface="Times New Roman"/>
              <a:cs typeface="Times New Roman"/>
            </a:endParaRPr>
          </a:p>
          <a:p>
            <a:pPr marL="12700" marR="13017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Micro,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Medium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Enterprises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(MSMEs)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crucial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economic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growth, </a:t>
            </a:r>
            <a:r>
              <a:rPr dirty="0" sz="1200">
                <a:latin typeface="Times New Roman"/>
                <a:cs typeface="Times New Roman"/>
              </a:rPr>
              <a:t>employment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generation,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social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development.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recognize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support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thrive.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emerged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alternative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mechanism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traditional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initiatives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implemented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encourage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regulate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MSMEs.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90"/>
              </a:lnSpc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Funding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as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Financing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Tool</a:t>
            </a:r>
            <a:endParaRPr sz="1350">
              <a:latin typeface="Times New Roman"/>
              <a:cs typeface="Times New Roman"/>
            </a:endParaRPr>
          </a:p>
          <a:p>
            <a:pPr lvl="1" marL="469265" marR="84455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Definition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number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people,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typically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online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project.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Types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Crowd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Funding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Equity-</a:t>
            </a:r>
            <a:r>
              <a:rPr dirty="0" sz="1200" b="1">
                <a:latin typeface="Times New Roman"/>
                <a:cs typeface="Times New Roman"/>
              </a:rPr>
              <a:t>Based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stakes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company.</a:t>
            </a:r>
            <a:endParaRPr sz="1200">
              <a:latin typeface="Times New Roman"/>
              <a:cs typeface="Times New Roman"/>
            </a:endParaRPr>
          </a:p>
          <a:p>
            <a:pPr lvl="2" marL="926465" marR="12890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Debt-</a:t>
            </a:r>
            <a:r>
              <a:rPr dirty="0" sz="1200" b="1">
                <a:latin typeface="Times New Roman"/>
                <a:cs typeface="Times New Roman"/>
              </a:rPr>
              <a:t>Based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(Peer-to-</a:t>
            </a:r>
            <a:r>
              <a:rPr dirty="0" sz="1200" b="1">
                <a:latin typeface="Times New Roman"/>
                <a:cs typeface="Times New Roman"/>
              </a:rPr>
              <a:t>Peer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Lending)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exchange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interest payments.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15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Reward-</a:t>
            </a:r>
            <a:r>
              <a:rPr dirty="0" sz="1200" b="1">
                <a:latin typeface="Times New Roman"/>
                <a:cs typeface="Times New Roman"/>
              </a:rPr>
              <a:t>Based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Backers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rewards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contributions.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Donation-</a:t>
            </a:r>
            <a:r>
              <a:rPr dirty="0" sz="1200" b="1">
                <a:latin typeface="Times New Roman"/>
                <a:cs typeface="Times New Roman"/>
              </a:rPr>
              <a:t>Based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expecting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return.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555"/>
              </a:lnSpc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Government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Initiatives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to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Support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MSMEs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through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Funding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Policy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Frameworks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Regulations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marR="3365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establish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regulatory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frameworks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while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making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accessible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MSMEs.</a:t>
            </a:r>
            <a:endParaRPr sz="1200">
              <a:latin typeface="Times New Roman"/>
              <a:cs typeface="Times New Roman"/>
            </a:endParaRPr>
          </a:p>
          <a:p>
            <a:pPr lvl="2" marL="926465" marR="20891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Regulations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protection </a:t>
            </a:r>
            <a:r>
              <a:rPr dirty="0" sz="1200">
                <a:latin typeface="Times New Roman"/>
                <a:cs typeface="Times New Roman"/>
              </a:rPr>
              <a:t>laws,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requirements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platforms.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Incentives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Tax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Benefits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marR="5080" indent="-228600">
              <a:lnSpc>
                <a:spcPts val="1380"/>
              </a:lnSpc>
              <a:spcBef>
                <a:spcPts val="70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tax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incentives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subsidies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through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funding.</a:t>
            </a:r>
            <a:endParaRPr sz="1200">
              <a:latin typeface="Times New Roman"/>
              <a:cs typeface="Times New Roman"/>
            </a:endParaRPr>
          </a:p>
          <a:p>
            <a:pPr lvl="2" marL="926465" marR="13525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countries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encourage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participation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crowd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campaigns.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Public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Awareness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Training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marR="35750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>
                <a:latin typeface="Times New Roman"/>
                <a:cs typeface="Times New Roman"/>
              </a:rPr>
              <a:t>Government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programs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raising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awareness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viable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option.</a:t>
            </a:r>
            <a:endParaRPr sz="1200">
              <a:latin typeface="Times New Roman"/>
              <a:cs typeface="Times New Roman"/>
            </a:endParaRPr>
          </a:p>
          <a:p>
            <a:pPr lvl="2" marL="926465" marR="17780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Training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sessions,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workshops,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create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campaigns.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Partnerships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with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Crowd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Funding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Platforms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926465" marR="13652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certain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meet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regulatory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standards.</a:t>
            </a:r>
            <a:endParaRPr sz="1200">
              <a:latin typeface="Times New Roman"/>
              <a:cs typeface="Times New Roman"/>
            </a:endParaRPr>
          </a:p>
          <a:p>
            <a:pPr lvl="2" marL="926465" marR="26479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partnerships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enhance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credibility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more </a:t>
            </a:r>
            <a:r>
              <a:rPr dirty="0" sz="1200">
                <a:latin typeface="Times New Roman"/>
                <a:cs typeface="Times New Roman"/>
              </a:rPr>
              <a:t>secure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MSMEs.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Advantages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Funding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for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MSMEs</a:t>
            </a:r>
            <a:endParaRPr sz="1350">
              <a:latin typeface="Times New Roman"/>
              <a:cs typeface="Times New Roman"/>
            </a:endParaRPr>
          </a:p>
          <a:p>
            <a:pPr lvl="1" marL="469265" marR="23876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Access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Capital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qualify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traditional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access funds.</a:t>
            </a:r>
            <a:endParaRPr sz="1200">
              <a:latin typeface="Times New Roman"/>
              <a:cs typeface="Times New Roman"/>
            </a:endParaRPr>
          </a:p>
          <a:p>
            <a:pPr lvl="1" marL="469265" marR="30607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Market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Validation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Campaigns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validate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ideas.</a:t>
            </a:r>
            <a:endParaRPr sz="1200">
              <a:latin typeface="Times New Roman"/>
              <a:cs typeface="Times New Roman"/>
            </a:endParaRPr>
          </a:p>
          <a:p>
            <a:pPr lvl="1" marL="469265" marR="562610" indent="-228600">
              <a:lnSpc>
                <a:spcPts val="138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Increased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Visibility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Exposure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increase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brand </a:t>
            </a:r>
            <a:r>
              <a:rPr dirty="0" sz="1200">
                <a:latin typeface="Times New Roman"/>
                <a:cs typeface="Times New Roman"/>
              </a:rPr>
              <a:t>awareness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attract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future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customers.</a:t>
            </a:r>
            <a:endParaRPr sz="1200">
              <a:latin typeface="Times New Roman"/>
              <a:cs typeface="Times New Roman"/>
            </a:endParaRPr>
          </a:p>
          <a:p>
            <a:pPr lvl="1" marL="469265" marR="24384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Diversified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Funding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Sources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alternative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relying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solely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banks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capital.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Challenges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Faced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by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MSMEs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Funding</a:t>
            </a:r>
            <a:endParaRPr sz="1350">
              <a:latin typeface="Times New Roman"/>
              <a:cs typeface="Times New Roman"/>
            </a:endParaRPr>
          </a:p>
          <a:p>
            <a:pPr lvl="1" marL="469265" marR="183515" indent="-228600">
              <a:lnSpc>
                <a:spcPts val="138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Regulatory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Compliance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Navigating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legal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landscape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regulations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can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complex.</a:t>
            </a:r>
            <a:endParaRPr sz="1200">
              <a:latin typeface="Times New Roman"/>
              <a:cs typeface="Times New Roman"/>
            </a:endParaRPr>
          </a:p>
          <a:p>
            <a:pPr lvl="1" marL="469265" marR="23558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Marketing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Efforts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significant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effort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community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engagement.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6379"/>
            <a:ext cx="6207125" cy="94240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265" marR="17145" indent="-228600">
              <a:lnSpc>
                <a:spcPts val="1380"/>
              </a:lnSpc>
              <a:spcBef>
                <a:spcPts val="19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Platform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charged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funds received.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Risk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Failure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Campaigns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goals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funds.</a:t>
            </a:r>
            <a:endParaRPr sz="1200">
              <a:latin typeface="Times New Roman"/>
              <a:cs typeface="Times New Roman"/>
            </a:endParaRPr>
          </a:p>
          <a:p>
            <a:pPr algn="just" marL="183515" indent="-170815">
              <a:lnSpc>
                <a:spcPts val="1595"/>
              </a:lnSpc>
              <a:spcBef>
                <a:spcPts val="1315"/>
              </a:spcBef>
              <a:buAutoNum type="arabicPeriod" startAt="5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Examples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Government-</a:t>
            </a:r>
            <a:r>
              <a:rPr dirty="0" sz="1350" b="1">
                <a:latin typeface="Times New Roman"/>
                <a:cs typeface="Times New Roman"/>
              </a:rPr>
              <a:t>Supported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Funding</a:t>
            </a:r>
            <a:r>
              <a:rPr dirty="0" sz="1350" spc="-10" b="1">
                <a:latin typeface="Times New Roman"/>
                <a:cs typeface="Times New Roman"/>
              </a:rPr>
              <a:t> Initiatives</a:t>
            </a:r>
            <a:endParaRPr sz="1350">
              <a:latin typeface="Times New Roman"/>
              <a:cs typeface="Times New Roman"/>
            </a:endParaRPr>
          </a:p>
          <a:p>
            <a:pPr algn="just" lvl="1" marL="469265" marR="364490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India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Micro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Units Development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Refinance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Agency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(MUDRA),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discussions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favorable </a:t>
            </a:r>
            <a:r>
              <a:rPr dirty="0" sz="1200">
                <a:latin typeface="Times New Roman"/>
                <a:cs typeface="Times New Roman"/>
              </a:rPr>
              <a:t>conditions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equity-</a:t>
            </a:r>
            <a:r>
              <a:rPr dirty="0" sz="1200">
                <a:latin typeface="Times New Roman"/>
                <a:cs typeface="Times New Roman"/>
              </a:rPr>
              <a:t>based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 </a:t>
            </a:r>
            <a:r>
              <a:rPr dirty="0" sz="1200" spc="-10">
                <a:latin typeface="Times New Roman"/>
                <a:cs typeface="Times New Roman"/>
              </a:rPr>
              <a:t>funding.</a:t>
            </a:r>
            <a:endParaRPr sz="1200">
              <a:latin typeface="Times New Roman"/>
              <a:cs typeface="Times New Roman"/>
            </a:endParaRPr>
          </a:p>
          <a:p>
            <a:pPr lvl="1" marL="469265" marR="4946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United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States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Jumpstart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(JOBS)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allows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crowd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MSMEs.</a:t>
            </a:r>
            <a:endParaRPr sz="1200">
              <a:latin typeface="Times New Roman"/>
              <a:cs typeface="Times New Roman"/>
            </a:endParaRPr>
          </a:p>
          <a:p>
            <a:pPr lvl="1" marL="469265" marR="5073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United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Kingdom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Authority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(FCA)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funding </a:t>
            </a:r>
            <a:r>
              <a:rPr dirty="0" sz="1200">
                <a:latin typeface="Times New Roman"/>
                <a:cs typeface="Times New Roman"/>
              </a:rPr>
              <a:t>platforms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guidelines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funds.</a:t>
            </a:r>
            <a:endParaRPr sz="1200">
              <a:latin typeface="Times New Roman"/>
              <a:cs typeface="Times New Roman"/>
            </a:endParaRPr>
          </a:p>
          <a:p>
            <a:pPr lvl="1" marL="469265" marR="508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European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Union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European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Crowdfunding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Providers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(ECSPR) </a:t>
            </a:r>
            <a:r>
              <a:rPr dirty="0" sz="1200">
                <a:latin typeface="Times New Roman"/>
                <a:cs typeface="Times New Roman"/>
              </a:rPr>
              <a:t>harmonizes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rules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across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EU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easier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25">
                <a:latin typeface="Times New Roman"/>
                <a:cs typeface="Times New Roman"/>
              </a:rPr>
              <a:t> to </a:t>
            </a:r>
            <a:r>
              <a:rPr dirty="0" sz="1200">
                <a:latin typeface="Times New Roman"/>
                <a:cs typeface="Times New Roman"/>
              </a:rPr>
              <a:t>access</a:t>
            </a:r>
            <a:r>
              <a:rPr dirty="0" sz="1200" spc="-10">
                <a:latin typeface="Times New Roman"/>
                <a:cs typeface="Times New Roman"/>
              </a:rPr>
              <a:t> cross-</a:t>
            </a:r>
            <a:r>
              <a:rPr dirty="0" sz="1200">
                <a:latin typeface="Times New Roman"/>
                <a:cs typeface="Times New Roman"/>
              </a:rPr>
              <a:t>border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funding.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5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Best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Practices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for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MSMEs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Utilizing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Crowd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Funding</a:t>
            </a:r>
            <a:endParaRPr sz="1350">
              <a:latin typeface="Times New Roman"/>
              <a:cs typeface="Times New Roman"/>
            </a:endParaRPr>
          </a:p>
          <a:p>
            <a:pPr lvl="1" marL="469265" marR="22352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Prepare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Strong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Campaign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clear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communication,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compelling </a:t>
            </a:r>
            <a:r>
              <a:rPr dirty="0" sz="1200">
                <a:latin typeface="Times New Roman"/>
                <a:cs typeface="Times New Roman"/>
              </a:rPr>
              <a:t>storytelling,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professional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business.</a:t>
            </a:r>
            <a:endParaRPr sz="1200">
              <a:latin typeface="Times New Roman"/>
              <a:cs typeface="Times New Roman"/>
            </a:endParaRPr>
          </a:p>
          <a:p>
            <a:pPr lvl="1" marL="469265" marR="50800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Engage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Community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engagement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backers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campaign.</a:t>
            </a:r>
            <a:endParaRPr sz="1200">
              <a:latin typeface="Times New Roman"/>
              <a:cs typeface="Times New Roman"/>
            </a:endParaRPr>
          </a:p>
          <a:p>
            <a:pPr lvl="1" marL="469265" marR="2279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Understand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Legal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Requirements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relevant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regulations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disclosure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requirements.</a:t>
            </a:r>
            <a:endParaRPr sz="1200">
              <a:latin typeface="Times New Roman"/>
              <a:cs typeface="Times New Roman"/>
            </a:endParaRPr>
          </a:p>
          <a:p>
            <a:pPr lvl="1" marL="469265" marR="33020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Leverage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Government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Resources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programs,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grants,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training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enhance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chances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 </a:t>
            </a:r>
            <a:r>
              <a:rPr dirty="0" sz="1200" spc="-10">
                <a:latin typeface="Times New Roman"/>
                <a:cs typeface="Times New Roman"/>
              </a:rPr>
              <a:t>campaign.</a:t>
            </a:r>
            <a:endParaRPr sz="1200">
              <a:latin typeface="Times New Roman"/>
              <a:cs typeface="Times New Roman"/>
            </a:endParaRPr>
          </a:p>
          <a:p>
            <a:pPr marL="12700" marR="20955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Government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crowd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significantly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benefit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MSMEs,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 </a:t>
            </a:r>
            <a:r>
              <a:rPr dirty="0" sz="1200">
                <a:latin typeface="Times New Roman"/>
                <a:cs typeface="Times New Roman"/>
              </a:rPr>
              <a:t>resources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implementing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policies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fostering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regulatory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environment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balances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accessibility,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MSMEs </a:t>
            </a:r>
            <a:r>
              <a:rPr dirty="0" sz="1200">
                <a:latin typeface="Times New Roman"/>
                <a:cs typeface="Times New Roman"/>
              </a:rPr>
              <a:t>unlock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opportunities.</a:t>
            </a:r>
            <a:endParaRPr sz="1200">
              <a:latin typeface="Times New Roman"/>
              <a:cs typeface="Times New Roman"/>
            </a:endParaRPr>
          </a:p>
          <a:p>
            <a:pPr marL="12700" marR="40640">
              <a:lnSpc>
                <a:spcPct val="95900"/>
              </a:lnSpc>
              <a:spcBef>
                <a:spcPts val="1370"/>
              </a:spcBef>
            </a:pPr>
            <a:r>
              <a:rPr dirty="0" sz="1200" b="1">
                <a:latin typeface="Times New Roman"/>
                <a:cs typeface="Times New Roman"/>
              </a:rPr>
              <a:t>Bootstrapping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statistical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technique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</a:t>
            </a:r>
            <a:r>
              <a:rPr dirty="0" sz="1200" spc="-25">
                <a:latin typeface="Times New Roman"/>
                <a:cs typeface="Times New Roman"/>
              </a:rPr>
              <a:t> by </a:t>
            </a:r>
            <a:r>
              <a:rPr dirty="0" sz="1200">
                <a:latin typeface="Times New Roman"/>
                <a:cs typeface="Times New Roman"/>
              </a:rPr>
              <a:t>resampling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replacement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data.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(such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confidence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intervals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estimates,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particularly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traditional </a:t>
            </a:r>
            <a:r>
              <a:rPr dirty="0" sz="1200">
                <a:latin typeface="Times New Roman"/>
                <a:cs typeface="Times New Roman"/>
              </a:rPr>
              <a:t>assumptions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underlying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population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hold.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bootstrapping: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325"/>
              </a:spcBef>
              <a:buAutoNum type="arabicPeriod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Basic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Concept</a:t>
            </a:r>
            <a:endParaRPr sz="1350">
              <a:latin typeface="Times New Roman"/>
              <a:cs typeface="Times New Roman"/>
            </a:endParaRPr>
          </a:p>
          <a:p>
            <a:pPr lvl="1" marL="469265" marR="339090" indent="-228600">
              <a:lnSpc>
                <a:spcPts val="1380"/>
              </a:lnSpc>
              <a:spcBef>
                <a:spcPts val="14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Bootstrapping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repeatedly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drawing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each </a:t>
            </a:r>
            <a:r>
              <a:rPr dirty="0" sz="1200">
                <a:latin typeface="Times New Roman"/>
                <a:cs typeface="Times New Roman"/>
              </a:rPr>
              <a:t>drawn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size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original.</a:t>
            </a:r>
            <a:endParaRPr sz="1200">
              <a:latin typeface="Times New Roman"/>
              <a:cs typeface="Times New Roman"/>
            </a:endParaRPr>
          </a:p>
          <a:p>
            <a:pPr lvl="1" marL="469265" marR="16954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drawn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replacement,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appear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multiple </a:t>
            </a:r>
            <a:r>
              <a:rPr dirty="0" sz="1200">
                <a:latin typeface="Times New Roman"/>
                <a:cs typeface="Times New Roman"/>
              </a:rPr>
              <a:t>times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resample.</a:t>
            </a:r>
            <a:endParaRPr sz="1200">
              <a:latin typeface="Times New Roman"/>
              <a:cs typeface="Times New Roman"/>
            </a:endParaRPr>
          </a:p>
          <a:p>
            <a:pPr lvl="1" marL="469265" marR="4679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Each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dataset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compute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median, </a:t>
            </a:r>
            <a:r>
              <a:rPr dirty="0" sz="1200">
                <a:latin typeface="Times New Roman"/>
                <a:cs typeface="Times New Roman"/>
              </a:rPr>
              <a:t>correlation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coefficient).</a:t>
            </a:r>
            <a:endParaRPr sz="1200">
              <a:latin typeface="Times New Roman"/>
              <a:cs typeface="Times New Roman"/>
            </a:endParaRPr>
          </a:p>
          <a:p>
            <a:pPr lvl="1" marL="469265" marR="4940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repeated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(often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thousands),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statistic.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305"/>
              </a:spcBef>
              <a:buAutoNum type="arabicPeriod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Advantages</a:t>
            </a:r>
            <a:endParaRPr sz="1350">
              <a:latin typeface="Times New Roman"/>
              <a:cs typeface="Times New Roman"/>
            </a:endParaRPr>
          </a:p>
          <a:p>
            <a:pPr lvl="1" marL="469265" marR="137795" indent="-228600">
              <a:lnSpc>
                <a:spcPts val="1380"/>
              </a:lnSpc>
              <a:spcBef>
                <a:spcPts val="143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No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Assumptions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about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Distribution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assumptions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underlying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non-</a:t>
            </a:r>
            <a:r>
              <a:rPr dirty="0" sz="1200">
                <a:latin typeface="Times New Roman"/>
                <a:cs typeface="Times New Roman"/>
              </a:rPr>
              <a:t>parametric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approach.</a:t>
            </a:r>
            <a:endParaRPr sz="1200">
              <a:latin typeface="Times New Roman"/>
              <a:cs typeface="Times New Roman"/>
            </a:endParaRPr>
          </a:p>
          <a:p>
            <a:pPr lvl="1" marL="469265" marR="114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Small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Sample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Sizes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datasets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traditional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methods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might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reliable.</a:t>
            </a:r>
            <a:endParaRPr sz="1200">
              <a:latin typeface="Times New Roman"/>
              <a:cs typeface="Times New Roman"/>
            </a:endParaRPr>
          </a:p>
          <a:p>
            <a:pPr lvl="1" marL="469265" marR="46355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Complex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Statistics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complex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regression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coefficients, </a:t>
            </a:r>
            <a:r>
              <a:rPr dirty="0" sz="1200">
                <a:latin typeface="Times New Roman"/>
                <a:cs typeface="Times New Roman"/>
              </a:rPr>
              <a:t>quantiles)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straightforward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formulas.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996441"/>
            <a:ext cx="6210935" cy="8943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Types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Bootstrapping</a:t>
            </a:r>
            <a:endParaRPr sz="1350">
              <a:latin typeface="Times New Roman"/>
              <a:cs typeface="Times New Roman"/>
            </a:endParaRPr>
          </a:p>
          <a:p>
            <a:pPr lvl="1" marL="469265" marR="131445" indent="-228600">
              <a:lnSpc>
                <a:spcPts val="1380"/>
              </a:lnSpc>
              <a:spcBef>
                <a:spcPts val="14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Nonparametric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Bootstrap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observed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data.</a:t>
            </a:r>
            <a:endParaRPr sz="1200">
              <a:latin typeface="Times New Roman"/>
              <a:cs typeface="Times New Roman"/>
            </a:endParaRPr>
          </a:p>
          <a:p>
            <a:pPr lvl="1" marL="469265" marR="68897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Parametric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Bootstrap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assumed</a:t>
            </a:r>
            <a:r>
              <a:rPr dirty="0" sz="1200" spc="-25">
                <a:latin typeface="Times New Roman"/>
                <a:cs typeface="Times New Roman"/>
              </a:rPr>
              <a:t> to </a:t>
            </a:r>
            <a:r>
              <a:rPr dirty="0" sz="1200" spc="-10">
                <a:latin typeface="Times New Roman"/>
                <a:cs typeface="Times New Roman"/>
              </a:rPr>
              <a:t>approximate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normal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distribution).</a:t>
            </a:r>
            <a:endParaRPr sz="1200">
              <a:latin typeface="Times New Roman"/>
              <a:cs typeface="Times New Roman"/>
            </a:endParaRPr>
          </a:p>
          <a:p>
            <a:pPr lvl="1" marL="469265" marR="4572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Block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Bootstrapping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dependent;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blocks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consecutive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instead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points.</a:t>
            </a:r>
            <a:endParaRPr sz="1200">
              <a:latin typeface="Times New Roman"/>
              <a:cs typeface="Times New Roman"/>
            </a:endParaRPr>
          </a:p>
          <a:p>
            <a:pPr lvl="1" marL="469265" marR="53403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Bayesian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Bootstrap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Combines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Bayesian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techniques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bootstrapping,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each </a:t>
            </a:r>
            <a:r>
              <a:rPr dirty="0" sz="1200">
                <a:latin typeface="Times New Roman"/>
                <a:cs typeface="Times New Roman"/>
              </a:rPr>
              <a:t>observation's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weight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Dirichlet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distribution.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290"/>
              </a:spcBef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Bootstrap</a:t>
            </a:r>
            <a:r>
              <a:rPr dirty="0" sz="1350" spc="-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Confidence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Intervals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410"/>
              </a:lnSpc>
              <a:spcBef>
                <a:spcPts val="13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methods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construct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confidence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intervals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bootstrapping,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including:</a:t>
            </a:r>
            <a:endParaRPr sz="1200">
              <a:latin typeface="Times New Roman"/>
              <a:cs typeface="Times New Roman"/>
            </a:endParaRPr>
          </a:p>
          <a:p>
            <a:pPr lvl="2" marL="92646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Percentile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Method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percentiles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interval.</a:t>
            </a:r>
            <a:endParaRPr sz="1200">
              <a:latin typeface="Times New Roman"/>
              <a:cs typeface="Times New Roman"/>
            </a:endParaRPr>
          </a:p>
          <a:p>
            <a:pPr lvl="2" marL="926465" marR="669290" indent="-228600">
              <a:lnSpc>
                <a:spcPts val="1380"/>
              </a:lnSpc>
              <a:spcBef>
                <a:spcPts val="70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Basic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Bootstrap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Interval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bootstrap </a:t>
            </a:r>
            <a:r>
              <a:rPr dirty="0" sz="1200">
                <a:latin typeface="Times New Roman"/>
                <a:cs typeface="Times New Roman"/>
              </a:rPr>
              <a:t>distribution's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deviation.</a:t>
            </a:r>
            <a:endParaRPr sz="1200">
              <a:latin typeface="Times New Roman"/>
              <a:cs typeface="Times New Roman"/>
            </a:endParaRPr>
          </a:p>
          <a:p>
            <a:pPr lvl="2" marL="926465" marR="12890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Bias-</a:t>
            </a:r>
            <a:r>
              <a:rPr dirty="0" sz="1200" b="1">
                <a:latin typeface="Times New Roman"/>
                <a:cs typeface="Times New Roman"/>
              </a:rPr>
              <a:t>Corrected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Accelerated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(BCa)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Interval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Adjusts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skewness</a:t>
            </a:r>
            <a:r>
              <a:rPr dirty="0" sz="1200" spc="-25">
                <a:latin typeface="Times New Roman"/>
                <a:cs typeface="Times New Roman"/>
              </a:rPr>
              <a:t> 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distribution.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300"/>
              </a:spcBef>
              <a:buAutoNum type="arabicPeriod" startAt="3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Applications</a:t>
            </a:r>
            <a:endParaRPr sz="1350">
              <a:latin typeface="Times New Roman"/>
              <a:cs typeface="Times New Roman"/>
            </a:endParaRPr>
          </a:p>
          <a:p>
            <a:pPr lvl="1" marL="469265" marR="122555" indent="-228600">
              <a:lnSpc>
                <a:spcPts val="1380"/>
              </a:lnSpc>
              <a:spcBef>
                <a:spcPts val="143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Estimating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Confidence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Intervals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size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skewed.</a:t>
            </a:r>
            <a:endParaRPr sz="1200">
              <a:latin typeface="Times New Roman"/>
              <a:cs typeface="Times New Roman"/>
            </a:endParaRPr>
          </a:p>
          <a:p>
            <a:pPr lvl="1" marL="469265" marR="3111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Hypothesis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Testing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alternative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parametric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assumptions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data </a:t>
            </a:r>
            <a:r>
              <a:rPr dirty="0" sz="1200">
                <a:latin typeface="Times New Roman"/>
                <a:cs typeface="Times New Roman"/>
              </a:rPr>
              <a:t>distributions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cannot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met.</a:t>
            </a:r>
            <a:endParaRPr sz="1200">
              <a:latin typeface="Times New Roman"/>
              <a:cs typeface="Times New Roman"/>
            </a:endParaRPr>
          </a:p>
          <a:p>
            <a:pPr lvl="1" marL="469265" marR="508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Model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Validation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machine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learning,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bootstrapping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performance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predictive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10">
                <a:latin typeface="Times New Roman"/>
                <a:cs typeface="Times New Roman"/>
              </a:rPr>
              <a:t> cross-validation).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595"/>
              </a:lnSpc>
              <a:spcBef>
                <a:spcPts val="1290"/>
              </a:spcBef>
              <a:buAutoNum type="arabicPeriod" startAt="3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Limitations</a:t>
            </a:r>
            <a:endParaRPr sz="1350">
              <a:latin typeface="Times New Roman"/>
              <a:cs typeface="Times New Roman"/>
            </a:endParaRPr>
          </a:p>
          <a:p>
            <a:pPr lvl="1" marL="469265" marR="26034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Computationally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Intensive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number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estimate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distribution,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computationally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demanding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datasets.</a:t>
            </a:r>
            <a:endParaRPr sz="1200">
              <a:latin typeface="Times New Roman"/>
              <a:cs typeface="Times New Roman"/>
            </a:endParaRPr>
          </a:p>
          <a:p>
            <a:pPr lvl="1" marL="469265" marR="413384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Dependence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Sample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Data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heavily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reliant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sample;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25">
                <a:latin typeface="Times New Roman"/>
                <a:cs typeface="Times New Roman"/>
              </a:rPr>
              <a:t> the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 unrepresentative,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affected.</a:t>
            </a:r>
            <a:endParaRPr sz="1200">
              <a:latin typeface="Times New Roman"/>
              <a:cs typeface="Times New Roman"/>
            </a:endParaRPr>
          </a:p>
          <a:p>
            <a:pPr lvl="1" marL="469265" marR="6089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Resampling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Bias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datasets,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bootstrapping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adequately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capture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variability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data.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Steps</a:t>
            </a:r>
            <a:r>
              <a:rPr dirty="0" sz="1350" spc="-1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</a:t>
            </a:r>
            <a:r>
              <a:rPr dirty="0" sz="1350" spc="-10" b="1">
                <a:latin typeface="Times New Roman"/>
                <a:cs typeface="Times New Roman"/>
              </a:rPr>
              <a:t> Bootstrapping</a:t>
            </a:r>
            <a:endParaRPr sz="1350">
              <a:latin typeface="Times New Roman"/>
              <a:cs typeface="Times New Roman"/>
            </a:endParaRPr>
          </a:p>
          <a:p>
            <a:pPr marL="469265" indent="-227965">
              <a:lnSpc>
                <a:spcPts val="1375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Draw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resample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replacement.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Compute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resample.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Repeat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steps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1,000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10,000).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Analyze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computed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statistics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variance,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percentiles)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55"/>
              </a:lnSpc>
            </a:pPr>
            <a:r>
              <a:rPr dirty="0" sz="1350" b="1">
                <a:latin typeface="Times New Roman"/>
                <a:cs typeface="Times New Roman"/>
              </a:rPr>
              <a:t>Venture</a:t>
            </a:r>
            <a:r>
              <a:rPr dirty="0" sz="1350" spc="-6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Capitalists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(VCs)</a:t>
            </a:r>
            <a:endParaRPr sz="1350">
              <a:latin typeface="Times New Roman"/>
              <a:cs typeface="Times New Roman"/>
            </a:endParaRPr>
          </a:p>
          <a:p>
            <a:pPr marL="165100" indent="-152400">
              <a:lnSpc>
                <a:spcPts val="1375"/>
              </a:lnSpc>
              <a:buAutoNum type="arabicPeriod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Definition:</a:t>
            </a:r>
            <a:endParaRPr sz="1200">
              <a:latin typeface="Times New Roman"/>
              <a:cs typeface="Times New Roman"/>
            </a:endParaRPr>
          </a:p>
          <a:p>
            <a:pPr lvl="1" marL="469265" marR="4445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capitalists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professional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pooled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various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sources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institutions,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individuals)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high-</a:t>
            </a:r>
            <a:r>
              <a:rPr dirty="0" sz="1200">
                <a:latin typeface="Times New Roman"/>
                <a:cs typeface="Times New Roman"/>
              </a:rPr>
              <a:t>growth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companies.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VCs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typically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exchange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(ownership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stake).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410"/>
              </a:lnSpc>
              <a:spcBef>
                <a:spcPts val="1320"/>
              </a:spcBef>
              <a:buAutoNum type="arabicPeriod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Investment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Focus:</a:t>
            </a:r>
            <a:endParaRPr sz="1200">
              <a:latin typeface="Times New Roman"/>
              <a:cs typeface="Times New Roman"/>
            </a:endParaRPr>
          </a:p>
          <a:p>
            <a:pPr lvl="1" marL="469265" marR="2159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VCs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target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significant expansion.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246379"/>
            <a:ext cx="6217920" cy="93510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265" marR="114935" indent="-228600">
              <a:lnSpc>
                <a:spcPts val="1380"/>
              </a:lnSpc>
              <a:spcBef>
                <a:spcPts val="19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usually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scalable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high </a:t>
            </a:r>
            <a:r>
              <a:rPr dirty="0" sz="1200" spc="-10">
                <a:latin typeface="Times New Roman"/>
                <a:cs typeface="Times New Roman"/>
              </a:rPr>
              <a:t>returns.</a:t>
            </a:r>
            <a:endParaRPr sz="1200">
              <a:latin typeface="Times New Roman"/>
              <a:cs typeface="Times New Roman"/>
            </a:endParaRPr>
          </a:p>
          <a:p>
            <a:pPr marL="469265" marR="5067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Investments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rounds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C),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following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earlier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angel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funding.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 startAt="3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Risk and </a:t>
            </a:r>
            <a:r>
              <a:rPr dirty="0" sz="1200" spc="-10" b="1">
                <a:latin typeface="Times New Roman"/>
                <a:cs typeface="Times New Roman"/>
              </a:rPr>
              <a:t>Return: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capitalists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accept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fail.</a:t>
            </a:r>
            <a:endParaRPr sz="1200">
              <a:latin typeface="Times New Roman"/>
              <a:cs typeface="Times New Roman"/>
            </a:endParaRPr>
          </a:p>
          <a:p>
            <a:pPr lvl="1" marL="469265" marR="2540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expectation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substantial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compensating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losses.</a:t>
            </a:r>
            <a:endParaRPr sz="1200">
              <a:latin typeface="Times New Roman"/>
              <a:cs typeface="Times New Roman"/>
            </a:endParaRPr>
          </a:p>
          <a:p>
            <a:pPr lvl="1" marL="469265" marR="14478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"10x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return"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capable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investment.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 startAt="3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Involvement:</a:t>
            </a:r>
            <a:endParaRPr sz="1200">
              <a:latin typeface="Times New Roman"/>
              <a:cs typeface="Times New Roman"/>
            </a:endParaRPr>
          </a:p>
          <a:p>
            <a:pPr lvl="1" marL="469265" marR="116839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VCs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active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guiding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seats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board</a:t>
            </a:r>
            <a:r>
              <a:rPr dirty="0" sz="1200" spc="-25">
                <a:latin typeface="Times New Roman"/>
                <a:cs typeface="Times New Roman"/>
              </a:rPr>
              <a:t> of </a:t>
            </a:r>
            <a:r>
              <a:rPr dirty="0" sz="1200">
                <a:latin typeface="Times New Roman"/>
                <a:cs typeface="Times New Roman"/>
              </a:rPr>
              <a:t>directors,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advice,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leveraging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networks.</a:t>
            </a:r>
            <a:endParaRPr sz="1200">
              <a:latin typeface="Times New Roman"/>
              <a:cs typeface="Times New Roman"/>
            </a:endParaRPr>
          </a:p>
          <a:p>
            <a:pPr lvl="1" marL="469265" marR="2857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eventually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exit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acquisition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 </a:t>
            </a:r>
            <a:r>
              <a:rPr dirty="0" sz="1200">
                <a:latin typeface="Times New Roman"/>
                <a:cs typeface="Times New Roman"/>
              </a:rPr>
              <a:t>Public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(IPO).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 startAt="3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Funding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Stages:</a:t>
            </a:r>
            <a:endParaRPr sz="1200">
              <a:latin typeface="Times New Roman"/>
              <a:cs typeface="Times New Roman"/>
            </a:endParaRPr>
          </a:p>
          <a:p>
            <a:pPr lvl="1" marL="469265" marR="251460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VCs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typically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startup's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life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cycle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(e.g.,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after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product-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achieved).</a:t>
            </a:r>
            <a:endParaRPr sz="1200">
              <a:latin typeface="Times New Roman"/>
              <a:cs typeface="Times New Roman"/>
            </a:endParaRPr>
          </a:p>
          <a:p>
            <a:pPr lvl="1" marL="469265" marR="39814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Seed,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(early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growth),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(mid-</a:t>
            </a:r>
            <a:r>
              <a:rPr dirty="0" sz="1200">
                <a:latin typeface="Times New Roman"/>
                <a:cs typeface="Times New Roman"/>
              </a:rPr>
              <a:t>stage),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(late- </a:t>
            </a:r>
            <a:r>
              <a:rPr dirty="0" sz="1200">
                <a:latin typeface="Times New Roman"/>
                <a:cs typeface="Times New Roman"/>
              </a:rPr>
              <a:t>stage),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beyond.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45"/>
              </a:lnSpc>
              <a:buAutoNum type="arabicPeriod" startAt="3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Structure: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lvl="1" marL="469265" marR="5461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firms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partnerships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(GPs)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manage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(LPs)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capital.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4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LPs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might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pension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endowments,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corporations,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high-net-</a:t>
            </a:r>
            <a:r>
              <a:rPr dirty="0" sz="1200">
                <a:latin typeface="Times New Roman"/>
                <a:cs typeface="Times New Roman"/>
              </a:rPr>
              <a:t>worth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individuals.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  <a:spcBef>
                <a:spcPts val="1340"/>
              </a:spcBef>
            </a:pPr>
            <a:r>
              <a:rPr dirty="0" sz="1350" b="1">
                <a:latin typeface="Times New Roman"/>
                <a:cs typeface="Times New Roman"/>
              </a:rPr>
              <a:t>Angel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Investors</a:t>
            </a:r>
            <a:endParaRPr sz="1350">
              <a:latin typeface="Times New Roman"/>
              <a:cs typeface="Times New Roman"/>
            </a:endParaRPr>
          </a:p>
          <a:p>
            <a:pPr marL="165100" indent="-152400">
              <a:lnSpc>
                <a:spcPts val="1375"/>
              </a:lnSpc>
              <a:buAutoNum type="arabicPeriod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Definition:</a:t>
            </a:r>
            <a:endParaRPr sz="1200">
              <a:latin typeface="Times New Roman"/>
              <a:cs typeface="Times New Roman"/>
            </a:endParaRPr>
          </a:p>
          <a:p>
            <a:pPr lvl="1" marL="469265" marR="145415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own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early-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exchange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convertible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debt.</a:t>
            </a:r>
            <a:endParaRPr sz="1200">
              <a:latin typeface="Times New Roman"/>
              <a:cs typeface="Times New Roman"/>
            </a:endParaRPr>
          </a:p>
          <a:p>
            <a:pPr lvl="1" marL="469265" marR="211454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usually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professionals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diversify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portfolios.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Investment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Focus:</a:t>
            </a:r>
            <a:endParaRPr sz="1200">
              <a:latin typeface="Times New Roman"/>
              <a:cs typeface="Times New Roman"/>
            </a:endParaRPr>
          </a:p>
          <a:p>
            <a:pPr lvl="1" marL="469265" marR="57785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Angels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sometimes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generated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significant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revenue.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"idea"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"prototype"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phase.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80"/>
              </a:lnSpc>
              <a:buAutoNum type="arabicPeriod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Risk and </a:t>
            </a:r>
            <a:r>
              <a:rPr dirty="0" sz="1200" spc="-10" b="1">
                <a:latin typeface="Times New Roman"/>
                <a:cs typeface="Times New Roman"/>
              </a:rPr>
              <a:t>Return: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high-</a:t>
            </a:r>
            <a:r>
              <a:rPr dirty="0" sz="1200">
                <a:latin typeface="Times New Roman"/>
                <a:cs typeface="Times New Roman"/>
              </a:rPr>
              <a:t>risk,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early-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failure.</a:t>
            </a:r>
            <a:endParaRPr sz="1200">
              <a:latin typeface="Times New Roman"/>
              <a:cs typeface="Times New Roman"/>
            </a:endParaRPr>
          </a:p>
          <a:p>
            <a:pPr lvl="1" marL="469265" marR="22479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However,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companies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substantial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payoff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succeeds.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/>
              <a:tabLst>
                <a:tab pos="1651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Involvement:</a:t>
            </a:r>
            <a:endParaRPr sz="1200">
              <a:latin typeface="Times New Roman"/>
              <a:cs typeface="Times New Roman"/>
            </a:endParaRPr>
          </a:p>
          <a:p>
            <a:pPr lvl="1" marL="469265" marR="5080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Angels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hands-</a:t>
            </a:r>
            <a:r>
              <a:rPr dirty="0" sz="1200">
                <a:latin typeface="Times New Roman"/>
                <a:cs typeface="Times New Roman"/>
              </a:rPr>
              <a:t>on,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mentoring,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advice,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addition</a:t>
            </a:r>
            <a:r>
              <a:rPr dirty="0" sz="1200" spc="-25">
                <a:latin typeface="Times New Roman"/>
                <a:cs typeface="Times New Roman"/>
              </a:rPr>
              <a:t> to </a:t>
            </a:r>
            <a:r>
              <a:rPr dirty="0" sz="1200" spc="-10">
                <a:latin typeface="Times New Roman"/>
                <a:cs typeface="Times New Roman"/>
              </a:rPr>
              <a:t>capital.</a:t>
            </a:r>
            <a:endParaRPr sz="1200">
              <a:latin typeface="Times New Roman"/>
              <a:cs typeface="Times New Roman"/>
            </a:endParaRPr>
          </a:p>
          <a:p>
            <a:pPr lvl="1" marL="469265" marR="36004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motivated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returns,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ideas, </a:t>
            </a:r>
            <a:r>
              <a:rPr dirty="0" sz="1200">
                <a:latin typeface="Times New Roman"/>
                <a:cs typeface="Times New Roman"/>
              </a:rPr>
              <a:t>helping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entering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markets.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15"/>
              </a:lnSpc>
              <a:buAutoNum type="arabicPeriod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Typical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Investment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Size: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amounts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thousand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hundred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thousand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dollars.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Angels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participate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rounds,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alone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groups,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alongside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capitalists.</a:t>
            </a:r>
            <a:endParaRPr sz="1200">
              <a:latin typeface="Times New Roman"/>
              <a:cs typeface="Times New Roman"/>
            </a:endParaRPr>
          </a:p>
          <a:p>
            <a:pPr marL="165100" indent="-152400">
              <a:lnSpc>
                <a:spcPts val="1380"/>
              </a:lnSpc>
              <a:buAutoNum type="arabicPeriod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Networks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Syndicates:</a:t>
            </a:r>
            <a:endParaRPr sz="1200">
              <a:latin typeface="Times New Roman"/>
              <a:cs typeface="Times New Roman"/>
            </a:endParaRPr>
          </a:p>
          <a:p>
            <a:pPr lvl="1" marL="469265" marR="18161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join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syndicates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increase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amount.</a:t>
            </a:r>
            <a:endParaRPr sz="1200">
              <a:latin typeface="Times New Roman"/>
              <a:cs typeface="Times New Roman"/>
            </a:endParaRPr>
          </a:p>
          <a:p>
            <a:pPr lvl="1" marL="469265" marR="47752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experienced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opportunities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together, </a:t>
            </a:r>
            <a:r>
              <a:rPr dirty="0" sz="1200">
                <a:latin typeface="Times New Roman"/>
                <a:cs typeface="Times New Roman"/>
              </a:rPr>
              <a:t>spreading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sharing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knowledge.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770635"/>
            <a:ext cx="372173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latin typeface="Times New Roman"/>
                <a:cs typeface="Times New Roman"/>
              </a:rPr>
              <a:t>Key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Differences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Between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VCs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and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Angel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Investors</a:t>
            </a:r>
            <a:endParaRPr sz="1350">
              <a:latin typeface="Times New Roman"/>
              <a:cs typeface="Times New Roman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11910" y="1028784"/>
          <a:ext cx="6111240" cy="2145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7610"/>
                <a:gridCol w="2069464"/>
                <a:gridCol w="2767329"/>
              </a:tblGrid>
              <a:tr h="190500">
                <a:tc>
                  <a:txBody>
                    <a:bodyPr/>
                    <a:lstStyle/>
                    <a:p>
                      <a:pPr marL="387985">
                        <a:lnSpc>
                          <a:spcPts val="1310"/>
                        </a:lnSpc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Criteria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8133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Venture</a:t>
                      </a:r>
                      <a:r>
                        <a:rPr dirty="0" sz="1200" spc="-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Capitalists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8742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Angel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Investors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27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Source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Funds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Pooled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funds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LPs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Personal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funds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7985">
                <a:tc>
                  <a:txBody>
                    <a:bodyPr/>
                    <a:lstStyle/>
                    <a:p>
                      <a:pPr marL="31750" marR="42989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Stage</a:t>
                      </a:r>
                      <a:r>
                        <a:rPr dirty="0" sz="12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Investment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Later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stages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(post-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seed)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early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stages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(pre-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seed,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seed)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2133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Involvement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Active,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often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seats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Hands-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on or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hands-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off, varies per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investor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Investment</a:t>
                      </a:r>
                      <a:r>
                        <a:rPr dirty="0" sz="12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Size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Larger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amounts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(millions)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91440" marR="2413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Smaller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amounts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(thousands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hundreds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thousands)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Risk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Tolerance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07314" marR="83820">
                        <a:lnSpc>
                          <a:spcPts val="1370"/>
                        </a:lnSpc>
                        <a:spcBef>
                          <a:spcPts val="1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High,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expect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some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of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growth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high,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often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invest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unproven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ideas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</a:tr>
              <a:tr h="365760">
                <a:tc>
                  <a:txBody>
                    <a:bodyPr/>
                    <a:lstStyle/>
                    <a:p>
                      <a:pPr marL="31750" marR="381000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Returns Expectation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high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(10x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more)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High,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varies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based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motivation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902004" y="3183381"/>
            <a:ext cx="6181090" cy="64960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26670">
              <a:lnSpc>
                <a:spcPct val="959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capitalists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investors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crucial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ecosystem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necessary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scale.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different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approaches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complement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each </a:t>
            </a:r>
            <a:r>
              <a:rPr dirty="0" sz="1200">
                <a:latin typeface="Times New Roman"/>
                <a:cs typeface="Times New Roman"/>
              </a:rPr>
              <a:t>other,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angels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seeding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companies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attract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further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aimed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promote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women’s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empowerment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assistance,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training,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mentorship,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Here’s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overview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features,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benefits: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585"/>
              </a:lnSpc>
              <a:spcBef>
                <a:spcPts val="760"/>
              </a:spcBef>
              <a:buAutoNum type="arabicPeriod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Government-</a:t>
            </a:r>
            <a:r>
              <a:rPr dirty="0" sz="1350" b="1">
                <a:latin typeface="Times New Roman"/>
                <a:cs typeface="Times New Roman"/>
              </a:rPr>
              <a:t>Backed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Schemes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Various</a:t>
            </a:r>
            <a:r>
              <a:rPr dirty="0" sz="1350" spc="-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Countries</a:t>
            </a:r>
            <a:endParaRPr sz="135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India:</a:t>
            </a:r>
            <a:endParaRPr sz="1200">
              <a:latin typeface="Times New Roman"/>
              <a:cs typeface="Times New Roman"/>
            </a:endParaRPr>
          </a:p>
          <a:p>
            <a:pPr lvl="2" marL="926465" marR="125730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Mudra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Yojana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Scheme: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assistance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offering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lakh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collateral.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lower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relaxed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eligibility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requirements.</a:t>
            </a:r>
            <a:endParaRPr sz="1200">
              <a:latin typeface="Times New Roman"/>
              <a:cs typeface="Times New Roman"/>
            </a:endParaRPr>
          </a:p>
          <a:p>
            <a:pPr lvl="2" marL="926465" marR="14541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Stand-</a:t>
            </a:r>
            <a:r>
              <a:rPr dirty="0" sz="1200" b="1">
                <a:latin typeface="Times New Roman"/>
                <a:cs typeface="Times New Roman"/>
              </a:rPr>
              <a:t>Up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India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Scheme: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Facilitates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lakh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SC/ST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promote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inclusivity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entrepreneurship.</a:t>
            </a:r>
            <a:endParaRPr sz="1200">
              <a:latin typeface="Times New Roman"/>
              <a:cs typeface="Times New Roman"/>
            </a:endParaRPr>
          </a:p>
          <a:p>
            <a:pPr lvl="2" marL="926465" marR="143510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Annapurna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Scheme: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50,000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catering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kitchen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equipment.</a:t>
            </a:r>
            <a:endParaRPr sz="1200">
              <a:latin typeface="Times New Roman"/>
              <a:cs typeface="Times New Roman"/>
            </a:endParaRPr>
          </a:p>
          <a:p>
            <a:pPr lvl="2" marL="926465" marR="283845" indent="-228600">
              <a:lnSpc>
                <a:spcPts val="1380"/>
              </a:lnSpc>
              <a:spcBef>
                <a:spcPts val="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Bharatiya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Mahila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Bank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Business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Loan: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for </a:t>
            </a:r>
            <a:r>
              <a:rPr dirty="0" sz="1200" spc="-10">
                <a:latin typeface="Times New Roman"/>
                <a:cs typeface="Times New Roman"/>
              </a:rPr>
              <a:t>manufacturing </a:t>
            </a:r>
            <a:r>
              <a:rPr dirty="0" sz="1200">
                <a:latin typeface="Times New Roman"/>
                <a:cs typeface="Times New Roman"/>
              </a:rPr>
              <a:t>enterprises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concessions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rates.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United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States:</a:t>
            </a:r>
            <a:endParaRPr sz="1200">
              <a:latin typeface="Times New Roman"/>
              <a:cs typeface="Times New Roman"/>
            </a:endParaRPr>
          </a:p>
          <a:p>
            <a:pPr lvl="2" marL="926465" marR="486409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SBA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Women's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Business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Centers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(WBCs):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educational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centers </a:t>
            </a:r>
            <a:r>
              <a:rPr dirty="0" sz="1200">
                <a:latin typeface="Times New Roman"/>
                <a:cs typeface="Times New Roman"/>
              </a:rPr>
              <a:t>offering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training,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counseling,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assistance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entrepreneurs.</a:t>
            </a:r>
            <a:endParaRPr sz="1200">
              <a:latin typeface="Times New Roman"/>
              <a:cs typeface="Times New Roman"/>
            </a:endParaRPr>
          </a:p>
          <a:p>
            <a:pPr lvl="2" marL="926465" marR="162560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Amber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Grant: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Awards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$10,000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woman-</a:t>
            </a:r>
            <a:r>
              <a:rPr dirty="0" sz="1200">
                <a:latin typeface="Times New Roman"/>
                <a:cs typeface="Times New Roman"/>
              </a:rPr>
              <a:t>owned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annual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$25,000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winners.</a:t>
            </a:r>
            <a:endParaRPr sz="1200">
              <a:latin typeface="Times New Roman"/>
              <a:cs typeface="Times New Roman"/>
            </a:endParaRPr>
          </a:p>
          <a:p>
            <a:pPr lvl="2" marL="926465" marR="25209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USDA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Women-</a:t>
            </a:r>
            <a:r>
              <a:rPr dirty="0" sz="1200" b="1">
                <a:latin typeface="Times New Roman"/>
                <a:cs typeface="Times New Roman"/>
              </a:rPr>
              <a:t>Owned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Small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Business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Federal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Contracting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Program: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Assists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federal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contracts,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particularly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underrepresented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sectors.</a:t>
            </a:r>
            <a:endParaRPr sz="1200">
              <a:latin typeface="Times New Roman"/>
              <a:cs typeface="Times New Roman"/>
            </a:endParaRPr>
          </a:p>
          <a:p>
            <a:pPr lvl="1" marL="469265" indent="-227965">
              <a:lnSpc>
                <a:spcPts val="1315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United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Kingdom:</a:t>
            </a:r>
            <a:endParaRPr sz="1200">
              <a:latin typeface="Times New Roman"/>
              <a:cs typeface="Times New Roman"/>
            </a:endParaRPr>
          </a:p>
          <a:p>
            <a:pPr lvl="2" marL="926465" marR="43815" indent="-228600">
              <a:lnSpc>
                <a:spcPts val="138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Start-</a:t>
            </a:r>
            <a:r>
              <a:rPr dirty="0" sz="1200" b="1">
                <a:latin typeface="Times New Roman"/>
                <a:cs typeface="Times New Roman"/>
              </a:rPr>
              <a:t>Up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Loans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Scheme: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mentorship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Women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encouraged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improve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gender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balance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start-</a:t>
            </a:r>
            <a:r>
              <a:rPr dirty="0" sz="1200" spc="-20">
                <a:latin typeface="Times New Roman"/>
                <a:cs typeface="Times New Roman"/>
              </a:rPr>
              <a:t>ups.</a:t>
            </a:r>
            <a:endParaRPr sz="1200">
              <a:latin typeface="Times New Roman"/>
              <a:cs typeface="Times New Roman"/>
            </a:endParaRPr>
          </a:p>
          <a:p>
            <a:pPr lvl="2" marL="926465" marR="64135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6465" algn="l"/>
              </a:tabLst>
            </a:pPr>
            <a:r>
              <a:rPr dirty="0" sz="1200" b="1">
                <a:latin typeface="Times New Roman"/>
                <a:cs typeface="Times New Roman"/>
              </a:rPr>
              <a:t>Female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Founders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Fund: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exclusively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women-</a:t>
            </a:r>
            <a:r>
              <a:rPr dirty="0" sz="1200" spc="-25">
                <a:latin typeface="Times New Roman"/>
                <a:cs typeface="Times New Roman"/>
              </a:rPr>
              <a:t>led </a:t>
            </a:r>
            <a:r>
              <a:rPr dirty="0" sz="1200" spc="-10">
                <a:latin typeface="Times New Roman"/>
                <a:cs typeface="Times New Roman"/>
              </a:rPr>
              <a:t>businesses.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95"/>
              </a:lnSpc>
              <a:buAutoNum type="arabicPeriod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Non-</a:t>
            </a:r>
            <a:r>
              <a:rPr dirty="0" sz="1350" b="1">
                <a:latin typeface="Times New Roman"/>
                <a:cs typeface="Times New Roman"/>
              </a:rPr>
              <a:t>Governmental</a:t>
            </a:r>
            <a:r>
              <a:rPr dirty="0" sz="1350" spc="-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Organizations</a:t>
            </a:r>
            <a:r>
              <a:rPr dirty="0" sz="1350" spc="-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(NGOs)</a:t>
            </a:r>
            <a:r>
              <a:rPr dirty="0" sz="1350" spc="-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and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International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Bodies</a:t>
            </a:r>
            <a:endParaRPr sz="1350">
              <a:latin typeface="Times New Roman"/>
              <a:cs typeface="Times New Roman"/>
            </a:endParaRPr>
          </a:p>
          <a:p>
            <a:pPr lvl="1" marL="469265" marR="140335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UN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Women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Programs: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initiatives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entrepreneurs, </a:t>
            </a:r>
            <a:r>
              <a:rPr dirty="0" sz="1200">
                <a:latin typeface="Times New Roman"/>
                <a:cs typeface="Times New Roman"/>
              </a:rPr>
              <a:t>offering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training,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networking,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support.</a:t>
            </a:r>
            <a:endParaRPr sz="1200">
              <a:latin typeface="Times New Roman"/>
              <a:cs typeface="Times New Roman"/>
            </a:endParaRPr>
          </a:p>
          <a:p>
            <a:pPr lvl="1" marL="469265" marR="2279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Grameen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Bank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(Bangladesh):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microcredit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microfinance,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Grameen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Bank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rural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businesses.</a:t>
            </a:r>
            <a:endParaRPr sz="1200">
              <a:latin typeface="Times New Roman"/>
              <a:cs typeface="Times New Roman"/>
            </a:endParaRPr>
          </a:p>
          <a:p>
            <a:pPr lvl="1" marL="469265" marR="448309" indent="-228600">
              <a:lnSpc>
                <a:spcPts val="137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Goldman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Sachs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10,000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Women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Program: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education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around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world,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focusing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sustainability.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639571"/>
            <a:ext cx="6223635" cy="81572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3515" indent="-170815">
              <a:lnSpc>
                <a:spcPts val="1595"/>
              </a:lnSpc>
              <a:spcBef>
                <a:spcPts val="105"/>
              </a:spcBef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Financial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Incentives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and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Support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Programs</a:t>
            </a:r>
            <a:endParaRPr sz="1350">
              <a:latin typeface="Times New Roman"/>
              <a:cs typeface="Times New Roman"/>
            </a:endParaRPr>
          </a:p>
          <a:p>
            <a:pPr lvl="1" marL="469265" marR="53975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Subsidized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Loans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Lower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Interest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Rates: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lower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entrepreneurs.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institutions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cover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part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cost.</a:t>
            </a:r>
            <a:endParaRPr sz="1200">
              <a:latin typeface="Times New Roman"/>
              <a:cs typeface="Times New Roman"/>
            </a:endParaRPr>
          </a:p>
          <a:p>
            <a:pPr lvl="1" marL="469265" marR="15494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Collateral-</a:t>
            </a:r>
            <a:r>
              <a:rPr dirty="0" sz="1200" b="1">
                <a:latin typeface="Times New Roman"/>
                <a:cs typeface="Times New Roman"/>
              </a:rPr>
              <a:t>Free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Loans: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Programs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Yojana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without </a:t>
            </a:r>
            <a:r>
              <a:rPr dirty="0" sz="1200">
                <a:latin typeface="Times New Roman"/>
                <a:cs typeface="Times New Roman"/>
              </a:rPr>
              <a:t>collateral,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burden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assets.</a:t>
            </a:r>
            <a:endParaRPr sz="1200">
              <a:latin typeface="Times New Roman"/>
              <a:cs typeface="Times New Roman"/>
            </a:endParaRPr>
          </a:p>
          <a:p>
            <a:pPr lvl="1" marL="469265" marR="61594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Tax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Incentives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Grants: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countries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tax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benefits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women-</a:t>
            </a:r>
            <a:r>
              <a:rPr dirty="0" sz="1200">
                <a:latin typeface="Times New Roman"/>
                <a:cs typeface="Times New Roman"/>
              </a:rPr>
              <a:t>owned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businesses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repaid.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Skill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Development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and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Mentorship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Programs</a:t>
            </a:r>
            <a:endParaRPr sz="1350">
              <a:latin typeface="Times New Roman"/>
              <a:cs typeface="Times New Roman"/>
            </a:endParaRPr>
          </a:p>
          <a:p>
            <a:pPr lvl="1" marL="469265" marR="52069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Entrepreneurship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Training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Programs: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training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 </a:t>
            </a:r>
            <a:r>
              <a:rPr dirty="0" sz="1200">
                <a:latin typeface="Times New Roman"/>
                <a:cs typeface="Times New Roman"/>
              </a:rPr>
              <a:t>skills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management,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marketing,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leadership.</a:t>
            </a:r>
            <a:endParaRPr sz="1200">
              <a:latin typeface="Times New Roman"/>
              <a:cs typeface="Times New Roman"/>
            </a:endParaRPr>
          </a:p>
          <a:p>
            <a:pPr lvl="1" marL="469265" marR="31496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Mentorship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Networks: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experienced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mentors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can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guidance,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businesses.</a:t>
            </a:r>
            <a:endParaRPr sz="1200">
              <a:latin typeface="Times New Roman"/>
              <a:cs typeface="Times New Roman"/>
            </a:endParaRPr>
          </a:p>
          <a:p>
            <a:pPr lvl="1" marL="469265" marR="495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Incubation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Acceleration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Programs: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office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space,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mentorship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launch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scale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businesses.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3"/>
              <a:tabLst>
                <a:tab pos="18351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Women-</a:t>
            </a:r>
            <a:r>
              <a:rPr dirty="0" sz="1350" b="1">
                <a:latin typeface="Times New Roman"/>
                <a:cs typeface="Times New Roman"/>
              </a:rPr>
              <a:t>Focused</a:t>
            </a:r>
            <a:r>
              <a:rPr dirty="0" sz="1350" spc="-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Venture</a:t>
            </a:r>
            <a:r>
              <a:rPr dirty="0" sz="1350" spc="-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Capital</a:t>
            </a:r>
            <a:r>
              <a:rPr dirty="0" sz="1350" spc="-20" b="1">
                <a:latin typeface="Times New Roman"/>
                <a:cs typeface="Times New Roman"/>
              </a:rPr>
              <a:t> Funds</a:t>
            </a:r>
            <a:endParaRPr sz="1350">
              <a:latin typeface="Times New Roman"/>
              <a:cs typeface="Times New Roman"/>
            </a:endParaRPr>
          </a:p>
          <a:p>
            <a:pPr lvl="1" marL="469265" marR="43180" indent="-228600">
              <a:lnSpc>
                <a:spcPts val="1380"/>
              </a:lnSpc>
              <a:spcBef>
                <a:spcPts val="6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Female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Founders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Fund: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Aimed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women-</a:t>
            </a:r>
            <a:r>
              <a:rPr dirty="0" sz="1200">
                <a:latin typeface="Times New Roman"/>
                <a:cs typeface="Times New Roman"/>
              </a:rPr>
              <a:t>led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start-</a:t>
            </a:r>
            <a:r>
              <a:rPr dirty="0" sz="1200">
                <a:latin typeface="Times New Roman"/>
                <a:cs typeface="Times New Roman"/>
              </a:rPr>
              <a:t>ups,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technology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consumer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sectors.</a:t>
            </a:r>
            <a:endParaRPr sz="1200">
              <a:latin typeface="Times New Roman"/>
              <a:cs typeface="Times New Roman"/>
            </a:endParaRPr>
          </a:p>
          <a:p>
            <a:pPr lvl="1" marL="469265" marR="2647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SheEO: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global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community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zero- </a:t>
            </a:r>
            <a:r>
              <a:rPr dirty="0" sz="1200">
                <a:latin typeface="Times New Roman"/>
                <a:cs typeface="Times New Roman"/>
              </a:rPr>
              <a:t>interest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mentorship.</a:t>
            </a:r>
            <a:endParaRPr sz="1200">
              <a:latin typeface="Times New Roman"/>
              <a:cs typeface="Times New Roman"/>
            </a:endParaRPr>
          </a:p>
          <a:p>
            <a:pPr lvl="1" marL="469265" marR="24257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Women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Who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Tech: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opportunities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start- </a:t>
            </a:r>
            <a:r>
              <a:rPr dirty="0" sz="1200" spc="-20">
                <a:latin typeface="Times New Roman"/>
                <a:cs typeface="Times New Roman"/>
              </a:rPr>
              <a:t>ups.</a:t>
            </a:r>
            <a:endParaRPr sz="1200">
              <a:latin typeface="Times New Roman"/>
              <a:cs typeface="Times New Roman"/>
            </a:endParaRPr>
          </a:p>
          <a:p>
            <a:pPr marL="183515" indent="-170815">
              <a:lnSpc>
                <a:spcPts val="1485"/>
              </a:lnSpc>
              <a:buAutoNum type="arabicPeriod" startAt="3"/>
              <a:tabLst>
                <a:tab pos="183515" algn="l"/>
              </a:tabLst>
            </a:pPr>
            <a:r>
              <a:rPr dirty="0" sz="1350" b="1">
                <a:latin typeface="Times New Roman"/>
                <a:cs typeface="Times New Roman"/>
              </a:rPr>
              <a:t>Microfinance</a:t>
            </a:r>
            <a:r>
              <a:rPr dirty="0" sz="1350" spc="-4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Schemes</a:t>
            </a:r>
            <a:endParaRPr sz="1350">
              <a:latin typeface="Times New Roman"/>
              <a:cs typeface="Times New Roman"/>
            </a:endParaRPr>
          </a:p>
          <a:p>
            <a:pPr lvl="1" marL="469265" marR="52705" indent="-228600">
              <a:lnSpc>
                <a:spcPts val="1380"/>
              </a:lnSpc>
              <a:spcBef>
                <a:spcPts val="6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Targeted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low-</a:t>
            </a:r>
            <a:r>
              <a:rPr dirty="0" sz="1200">
                <a:latin typeface="Times New Roman"/>
                <a:cs typeface="Times New Roman"/>
              </a:rPr>
              <a:t>income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rural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areas,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microfinance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loans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Institutions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Self-</a:t>
            </a:r>
            <a:r>
              <a:rPr dirty="0" sz="1200">
                <a:latin typeface="Times New Roman"/>
                <a:cs typeface="Times New Roman"/>
              </a:rPr>
              <a:t>Employed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Association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(SEWA)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pioneers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90"/>
              </a:lnSpc>
            </a:pPr>
            <a:r>
              <a:rPr dirty="0" sz="1350" b="1">
                <a:latin typeface="Times New Roman"/>
                <a:cs typeface="Times New Roman"/>
              </a:rPr>
              <a:t>Benefits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1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These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Schemes:</a:t>
            </a:r>
            <a:endParaRPr sz="1350">
              <a:latin typeface="Times New Roman"/>
              <a:cs typeface="Times New Roman"/>
            </a:endParaRPr>
          </a:p>
          <a:p>
            <a:pPr lvl="1" marL="469265" marR="321310" indent="-228600">
              <a:lnSpc>
                <a:spcPts val="1380"/>
              </a:lnSpc>
              <a:spcBef>
                <a:spcPts val="70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Promoting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Independence: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achieve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independence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improves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living.</a:t>
            </a:r>
            <a:endParaRPr sz="1200">
              <a:latin typeface="Times New Roman"/>
              <a:cs typeface="Times New Roman"/>
            </a:endParaRPr>
          </a:p>
          <a:p>
            <a:pPr lvl="1" marL="469265" marR="328930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Boosting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Economic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Growth: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Encouraging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significantly </a:t>
            </a:r>
            <a:r>
              <a:rPr dirty="0" sz="1200">
                <a:latin typeface="Times New Roman"/>
                <a:cs typeface="Times New Roman"/>
              </a:rPr>
              <a:t>contribute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economy.</a:t>
            </a:r>
            <a:endParaRPr sz="1200">
              <a:latin typeface="Times New Roman"/>
              <a:cs typeface="Times New Roman"/>
            </a:endParaRPr>
          </a:p>
          <a:p>
            <a:pPr lvl="1" marL="469265" marR="57594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Addressing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Gender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Gaps: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barriers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face</a:t>
            </a:r>
            <a:r>
              <a:rPr dirty="0" sz="1200" spc="-25">
                <a:latin typeface="Times New Roman"/>
                <a:cs typeface="Times New Roman"/>
              </a:rPr>
              <a:t> in </a:t>
            </a:r>
            <a:r>
              <a:rPr dirty="0" sz="1200">
                <a:latin typeface="Times New Roman"/>
                <a:cs typeface="Times New Roman"/>
              </a:rPr>
              <a:t>business,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lack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funding,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networking,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skill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development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 indent="325755">
              <a:lnSpc>
                <a:spcPct val="1047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Some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of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the most </a:t>
            </a:r>
            <a:r>
              <a:rPr dirty="0" sz="1200" spc="-10">
                <a:latin typeface="Tahoma"/>
                <a:cs typeface="Tahoma"/>
              </a:rPr>
              <a:t>famous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sohware</a:t>
            </a:r>
            <a:r>
              <a:rPr dirty="0" sz="1200">
                <a:latin typeface="Tahoma"/>
                <a:cs typeface="Tahoma"/>
              </a:rPr>
              <a:t> applications and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45">
                <a:latin typeface="Tahoma"/>
                <a:cs typeface="Tahoma"/>
              </a:rPr>
              <a:t>the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sohware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1200" spc="-45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engineers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who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created </a:t>
            </a:r>
            <a:r>
              <a:rPr dirty="0" sz="1200" spc="-20">
                <a:latin typeface="Tahoma"/>
                <a:cs typeface="Tahoma"/>
              </a:rPr>
              <a:t>them.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Depending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your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point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of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view,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this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list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might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include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some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of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your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unsung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heroes,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or </a:t>
            </a:r>
            <a:r>
              <a:rPr dirty="0" sz="1200" spc="-20">
                <a:latin typeface="Tahoma"/>
                <a:cs typeface="Tahoma"/>
              </a:rPr>
              <a:t>perhaps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few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people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with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whom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you'd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like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have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few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words.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Nevertheless,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these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sohware </a:t>
            </a:r>
            <a:r>
              <a:rPr dirty="0" sz="1200" spc="-40">
                <a:latin typeface="Tahoma"/>
                <a:cs typeface="Tahoma"/>
              </a:rPr>
              <a:t>engineers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45">
                <a:latin typeface="Tahoma"/>
                <a:cs typeface="Tahoma"/>
              </a:rPr>
              <a:t>have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built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world-</a:t>
            </a:r>
            <a:r>
              <a:rPr dirty="0" sz="1200" spc="-40">
                <a:latin typeface="Tahoma"/>
                <a:cs typeface="Tahoma"/>
              </a:rPr>
              <a:t>famous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applications,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 spc="-35">
                <a:latin typeface="Tahoma"/>
                <a:cs typeface="Tahoma"/>
              </a:rPr>
              <a:t>whether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45">
                <a:latin typeface="Tahoma"/>
                <a:cs typeface="Tahoma"/>
              </a:rPr>
              <a:t>we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like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it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or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not.</a:t>
            </a:r>
            <a:endParaRPr sz="1200">
              <a:latin typeface="Tahoma"/>
              <a:cs typeface="Tahoma"/>
            </a:endParaRPr>
          </a:p>
          <a:p>
            <a:pPr marL="12700" marR="9525" indent="456565">
              <a:lnSpc>
                <a:spcPct val="110000"/>
              </a:lnSpc>
              <a:spcBef>
                <a:spcPts val="560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micro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equipment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does</a:t>
            </a:r>
            <a:r>
              <a:rPr dirty="0" sz="1200" spc="2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not </a:t>
            </a:r>
            <a:r>
              <a:rPr dirty="0" sz="1200">
                <a:latin typeface="Arial MT"/>
                <a:cs typeface="Arial MT"/>
              </a:rPr>
              <a:t>exceed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Rs.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lakh;</a:t>
            </a:r>
            <a:endParaRPr sz="1200">
              <a:latin typeface="Arial MT"/>
              <a:cs typeface="Arial MT"/>
            </a:endParaRPr>
          </a:p>
          <a:p>
            <a:pPr marL="12700" marR="10160" indent="456565">
              <a:lnSpc>
                <a:spcPts val="1590"/>
              </a:lnSpc>
              <a:spcBef>
                <a:spcPts val="75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small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equipment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than </a:t>
            </a:r>
            <a:r>
              <a:rPr dirty="0" sz="1200">
                <a:latin typeface="Arial MT"/>
                <a:cs typeface="Arial MT"/>
              </a:rPr>
              <a:t>Rs.10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lakh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exceed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Rs.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</a:t>
            </a:r>
            <a:r>
              <a:rPr dirty="0" sz="1200" spc="-10">
                <a:latin typeface="Arial MT"/>
                <a:cs typeface="Arial MT"/>
              </a:rPr>
              <a:t> crore;</a:t>
            </a:r>
            <a:endParaRPr sz="1200">
              <a:latin typeface="Arial MT"/>
              <a:cs typeface="Arial MT"/>
            </a:endParaRPr>
          </a:p>
          <a:p>
            <a:pPr marL="12700" marR="8890" indent="456565">
              <a:lnSpc>
                <a:spcPts val="1580"/>
              </a:lnSpc>
              <a:spcBef>
                <a:spcPts val="10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medium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enterprise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investment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equipment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than </a:t>
            </a:r>
            <a:r>
              <a:rPr dirty="0" sz="1200">
                <a:latin typeface="Arial MT"/>
                <a:cs typeface="Arial MT"/>
              </a:rPr>
              <a:t>Rs.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 crore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but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exceed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Rs.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crore</a:t>
            </a:r>
            <a:r>
              <a:rPr dirty="0" sz="1200" spc="-10" b="1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596900"/>
            <a:ext cx="6222365" cy="862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141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Dhirubhai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Ambani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Reliance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Industries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9590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Dhirubhai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Ambani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started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trader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textiles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built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Reliance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Industries,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India's </a:t>
            </a:r>
            <a:r>
              <a:rPr dirty="0" sz="1200">
                <a:latin typeface="Times New Roman"/>
                <a:cs typeface="Times New Roman"/>
              </a:rPr>
              <a:t>largest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conglomerates.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identified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gaps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leveraged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opportunities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petrochemicals,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telecom,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retail.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risk-taking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ability,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vision,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persistence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him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successful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entrepreneur.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Despite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challenges,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played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vital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India's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economic growth.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dirty="0" sz="1200" spc="-10" b="1">
                <a:latin typeface="Times New Roman"/>
                <a:cs typeface="Times New Roman"/>
              </a:rPr>
              <a:t>Questions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Discuss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characteristics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reference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Dhirubhai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Ambani’s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journey.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Industries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economy?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AutoNum type="arabicPeriod"/>
              <a:tabLst>
                <a:tab pos="469265" algn="l"/>
              </a:tabLst>
            </a:pPr>
            <a:r>
              <a:rPr dirty="0" sz="1200" spc="-10">
                <a:latin typeface="Times New Roman"/>
                <a:cs typeface="Times New Roman"/>
              </a:rPr>
              <a:t>Differentiate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professional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family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entrepreneurship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context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Reliance.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ts val="1410"/>
              </a:lnSpc>
              <a:spcBef>
                <a:spcPts val="1320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OYO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Rooms –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Ritesh</a:t>
            </a:r>
            <a:r>
              <a:rPr dirty="0" sz="1200" spc="-10" b="1">
                <a:latin typeface="Times New Roman"/>
                <a:cs typeface="Times New Roman"/>
              </a:rPr>
              <a:t> Agarwal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Ritesh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Agarwal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noticed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lack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budget-</a:t>
            </a:r>
            <a:r>
              <a:rPr dirty="0" sz="1200">
                <a:latin typeface="Times New Roman"/>
                <a:cs typeface="Times New Roman"/>
              </a:rPr>
              <a:t>friendly,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standardized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accommodations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started </a:t>
            </a:r>
            <a:r>
              <a:rPr dirty="0" sz="1200">
                <a:latin typeface="Times New Roman"/>
                <a:cs typeface="Times New Roman"/>
              </a:rPr>
              <a:t>OYO,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partnered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hotels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affordable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stays.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technology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innovative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pricing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strategies,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OYO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rapidly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globally.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Questions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Ritesh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Agarwal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opportunity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hospitality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sector?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Explain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OYO’s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model.</a:t>
            </a:r>
            <a:endParaRPr sz="1200">
              <a:latin typeface="Times New Roman"/>
              <a:cs typeface="Times New Roman"/>
            </a:endParaRPr>
          </a:p>
          <a:p>
            <a:pPr marL="469265" marR="6985" indent="-228600">
              <a:lnSpc>
                <a:spcPts val="1380"/>
              </a:lnSpc>
              <a:spcBef>
                <a:spcPts val="65"/>
              </a:spcBef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Discuss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significance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technological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innovation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ideation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OYO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example.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ts val="1410"/>
              </a:lnSpc>
              <a:spcBef>
                <a:spcPts val="1285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Zomato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Deepinder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Goyal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Pankaj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Chaddah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Zomato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online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restaurant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listing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delivery.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Before </a:t>
            </a:r>
            <a:r>
              <a:rPr dirty="0" sz="1200">
                <a:latin typeface="Times New Roman"/>
                <a:cs typeface="Times New Roman"/>
              </a:rPr>
              <a:t>launching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delivery,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founders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analyzed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technical</a:t>
            </a:r>
            <a:r>
              <a:rPr dirty="0" sz="1200" spc="1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1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(app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development),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financial feasibility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(funding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investors),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market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feasibility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(demand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online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services).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Today, </a:t>
            </a:r>
            <a:r>
              <a:rPr dirty="0" sz="1200">
                <a:latin typeface="Times New Roman"/>
                <a:cs typeface="Times New Roman"/>
              </a:rPr>
              <a:t>Zomato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India’s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food-</a:t>
            </a:r>
            <a:r>
              <a:rPr dirty="0" sz="1200">
                <a:latin typeface="Times New Roman"/>
                <a:cs typeface="Times New Roman"/>
              </a:rPr>
              <a:t>tech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industry.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Questions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feasibility?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Zomato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launching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delivery?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Explain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feasibility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Zomato’s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success.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AutoNum type="arabicPeriod"/>
              <a:tabLst>
                <a:tab pos="469265" algn="l"/>
              </a:tabLst>
            </a:pPr>
            <a:r>
              <a:rPr dirty="0" sz="1200" spc="-10">
                <a:latin typeface="Times New Roman"/>
                <a:cs typeface="Times New Roman"/>
              </a:rPr>
              <a:t>Differentiate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Canvas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Zomato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ts val="1410"/>
              </a:lnSpc>
              <a:spcBef>
                <a:spcPts val="1320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Study: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Paytm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Vijay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Shekhar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Sharma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  <a:spcBef>
                <a:spcPts val="70"/>
              </a:spcBef>
            </a:pPr>
            <a:r>
              <a:rPr dirty="0" sz="1200">
                <a:latin typeface="Times New Roman"/>
                <a:cs typeface="Times New Roman"/>
              </a:rPr>
              <a:t>Paytm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mobile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recharge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digital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payments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 </a:t>
            </a:r>
            <a:r>
              <a:rPr dirty="0" sz="1200">
                <a:latin typeface="Times New Roman"/>
                <a:cs typeface="Times New Roman"/>
              </a:rPr>
              <a:t>services.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received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One97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Communications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incubator.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Paytm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grew </a:t>
            </a:r>
            <a:r>
              <a:rPr dirty="0" sz="1200">
                <a:latin typeface="Times New Roman"/>
                <a:cs typeface="Times New Roman"/>
              </a:rPr>
              <a:t>significantly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India’s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digital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revolution,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especially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after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demonetization.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 spc="-10" b="1">
                <a:latin typeface="Times New Roman"/>
                <a:cs typeface="Times New Roman"/>
              </a:rPr>
              <a:t>Questions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incubation?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Paytm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benefit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it?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Explain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startup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Paytm.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1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Analyze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impact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(such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demonetization)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Paytm’s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growth.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ts val="1410"/>
              </a:lnSpc>
              <a:spcBef>
                <a:spcPts val="1320"/>
              </a:spcBef>
            </a:pPr>
            <a:r>
              <a:rPr dirty="0" sz="1200" b="1">
                <a:latin typeface="Times New Roman"/>
                <a:cs typeface="Times New Roman"/>
              </a:rPr>
              <a:t>Case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Study: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Nykaa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Falguni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Nayar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59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Falguni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Nayar,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ex-</a:t>
            </a:r>
            <a:r>
              <a:rPr dirty="0" sz="1200">
                <a:latin typeface="Times New Roman"/>
                <a:cs typeface="Times New Roman"/>
              </a:rPr>
              <a:t>banker,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founded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Nykaa,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online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beauty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wellness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marketplace.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Initially,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she </a:t>
            </a:r>
            <a:r>
              <a:rPr dirty="0" sz="1200">
                <a:latin typeface="Times New Roman"/>
                <a:cs typeface="Times New Roman"/>
              </a:rPr>
              <a:t>bootstrapped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attracting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investments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venture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capitalists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leveraged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schemes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Today,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Nykaa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e-</a:t>
            </a:r>
            <a:r>
              <a:rPr dirty="0" sz="1200">
                <a:latin typeface="Times New Roman"/>
                <a:cs typeface="Times New Roman"/>
              </a:rPr>
              <a:t>commerce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platform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India. </a:t>
            </a:r>
            <a:r>
              <a:rPr dirty="0" sz="1200" spc="-10" b="1">
                <a:latin typeface="Times New Roman"/>
                <a:cs typeface="Times New Roman"/>
              </a:rPr>
              <a:t>Questions</a:t>
            </a:r>
            <a:endParaRPr sz="1200">
              <a:latin typeface="Times New Roman"/>
              <a:cs typeface="Times New Roman"/>
            </a:endParaRPr>
          </a:p>
          <a:p>
            <a:pPr algn="just" marL="469265" indent="-227965">
              <a:lnSpc>
                <a:spcPts val="135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What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bootstrapping?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Nykaa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stages?</a:t>
            </a:r>
            <a:endParaRPr sz="1200">
              <a:latin typeface="Times New Roman"/>
              <a:cs typeface="Times New Roman"/>
            </a:endParaRPr>
          </a:p>
          <a:p>
            <a:pPr algn="just" marL="469265" indent="-227965">
              <a:lnSpc>
                <a:spcPts val="1380"/>
              </a:lnSpc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Explain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role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venture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capitalists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Nykaa’s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expansion.</a:t>
            </a:r>
            <a:endParaRPr sz="1200">
              <a:latin typeface="Times New Roman"/>
              <a:cs typeface="Times New Roman"/>
            </a:endParaRPr>
          </a:p>
          <a:p>
            <a:pPr algn="just" marL="469265" marR="8890" indent="-228600">
              <a:lnSpc>
                <a:spcPts val="1380"/>
              </a:lnSpc>
              <a:spcBef>
                <a:spcPts val="70"/>
              </a:spcBef>
              <a:buAutoNum type="arabicPeriod"/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Discuss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government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women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entrepreneurs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Nykaa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example.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 Israel Raju Vuram</dc:creator>
  <dcterms:created xsi:type="dcterms:W3CDTF">2025-04-03T06:09:08Z</dcterms:created>
  <dcterms:modified xsi:type="dcterms:W3CDTF">2025-04-03T06:09:08Z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2025-04-03T00:00:00Z</vt:filetime>
  </property>
  <property fmtid="{D5CDD505-2E9C-101B-9397-08002B2CF9AE}" pid="3" name="Creator">
    <vt:lpwstr>Microsoft® Word 2021</vt:lpwstr>
  </property>
  <property fmtid="{D5CDD505-2E9C-101B-9397-08002B2CF9AE}" pid="4" name="LastSaved">
    <vt:filetime>2025-04-03T00:00:00Z</vt:filetime>
  </property>
  <property fmtid="{D5CDD505-2E9C-101B-9397-08002B2CF9AE}" pid="5" name="Producer">
    <vt:lpwstr>Microsoft® Word 2021</vt:lpwstr>
  </property>
</Properties>
</file>